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89" r:id="rId2"/>
    <p:sldId id="338" r:id="rId3"/>
    <p:sldId id="339" r:id="rId4"/>
    <p:sldId id="340" r:id="rId5"/>
    <p:sldId id="341" r:id="rId6"/>
    <p:sldId id="342" r:id="rId7"/>
    <p:sldId id="344" r:id="rId8"/>
    <p:sldId id="345" r:id="rId9"/>
    <p:sldId id="346" r:id="rId10"/>
    <p:sldId id="347" r:id="rId11"/>
    <p:sldId id="343" r:id="rId12"/>
    <p:sldId id="348" r:id="rId13"/>
    <p:sldId id="351" r:id="rId14"/>
    <p:sldId id="352" r:id="rId15"/>
    <p:sldId id="353" r:id="rId16"/>
    <p:sldId id="354" r:id="rId17"/>
    <p:sldId id="355" r:id="rId18"/>
    <p:sldId id="358" r:id="rId19"/>
    <p:sldId id="357" r:id="rId20"/>
    <p:sldId id="349" r:id="rId21"/>
    <p:sldId id="350" r:id="rId22"/>
    <p:sldId id="356" r:id="rId23"/>
    <p:sldId id="261" r:id="rId24"/>
    <p:sldId id="333" r:id="rId25"/>
    <p:sldId id="332" r:id="rId26"/>
    <p:sldId id="33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97" autoAdjust="0"/>
    <p:restoredTop sz="94700" autoAdjust="0"/>
  </p:normalViewPr>
  <p:slideViewPr>
    <p:cSldViewPr>
      <p:cViewPr varScale="1">
        <p:scale>
          <a:sx n="101" d="100"/>
          <a:sy n="101" d="100"/>
        </p:scale>
        <p:origin x="120" y="612"/>
      </p:cViewPr>
      <p:guideLst>
        <p:guide orient="horz" pos="2160"/>
        <p:guide pos="2880"/>
      </p:guideLst>
    </p:cSldViewPr>
  </p:slideViewPr>
  <p:outlineViewPr>
    <p:cViewPr>
      <p:scale>
        <a:sx n="33" d="100"/>
        <a:sy n="33" d="100"/>
      </p:scale>
      <p:origin x="48" y="172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5908EA-76E7-46FE-9B3A-EF79833EE918}" type="datetimeFigureOut">
              <a:rPr lang="en-US" smtClean="0"/>
              <a:pPr/>
              <a:t>7/15/2018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58092E-8451-43BC-91C3-0FBF94193027}"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0EED3D-409B-4054-811C-4F95B9DEE330}" type="datetimeFigureOut">
              <a:rPr lang="en-US" smtClean="0"/>
              <a:pPr/>
              <a:t>7/15/2018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26881F-284A-446F-A2A5-A3722141BA93}"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a:t>
            </a:fld>
            <a:endParaRPr lang="en-US" dirty="0"/>
          </a:p>
        </p:txBody>
      </p:sp>
    </p:spTree>
    <p:extLst>
      <p:ext uri="{BB962C8B-B14F-4D97-AF65-F5344CB8AC3E}">
        <p14:creationId xmlns:p14="http://schemas.microsoft.com/office/powerpoint/2010/main" val="1764653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do not lie! Common Core has been Rebranded in our state!</a:t>
            </a:r>
          </a:p>
        </p:txBody>
      </p:sp>
      <p:sp>
        <p:nvSpPr>
          <p:cNvPr id="4" name="Slide Number Placeholder 3"/>
          <p:cNvSpPr>
            <a:spLocks noGrp="1"/>
          </p:cNvSpPr>
          <p:nvPr>
            <p:ph type="sldNum" sz="quarter" idx="10"/>
          </p:nvPr>
        </p:nvSpPr>
        <p:spPr/>
        <p:txBody>
          <a:bodyPr/>
          <a:lstStyle/>
          <a:p>
            <a:fld id="{1D26881F-284A-446F-A2A5-A3722141BA93}" type="slidenum">
              <a:rPr lang="en-US" smtClean="0"/>
              <a:pPr/>
              <a:t>8</a:t>
            </a:fld>
            <a:endParaRPr lang="en-US" dirty="0"/>
          </a:p>
        </p:txBody>
      </p:sp>
    </p:spTree>
    <p:extLst>
      <p:ext uri="{BB962C8B-B14F-4D97-AF65-F5344CB8AC3E}">
        <p14:creationId xmlns:p14="http://schemas.microsoft.com/office/powerpoint/2010/main" val="1400835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History &amp; Science Standards will be voted on in the Fall 2018 by the State Board of Education! These are tied to the ADE’s “Civic Engagement” program as well with same leading both efforts!</a:t>
            </a:r>
          </a:p>
        </p:txBody>
      </p:sp>
      <p:sp>
        <p:nvSpPr>
          <p:cNvPr id="4" name="Slide Number Placeholder 3"/>
          <p:cNvSpPr>
            <a:spLocks noGrp="1"/>
          </p:cNvSpPr>
          <p:nvPr>
            <p:ph type="sldNum" sz="quarter" idx="10"/>
          </p:nvPr>
        </p:nvSpPr>
        <p:spPr/>
        <p:txBody>
          <a:bodyPr/>
          <a:lstStyle/>
          <a:p>
            <a:fld id="{1D26881F-284A-446F-A2A5-A3722141BA93}" type="slidenum">
              <a:rPr lang="en-US" smtClean="0"/>
              <a:pPr/>
              <a:t>9</a:t>
            </a:fld>
            <a:endParaRPr lang="en-US" dirty="0"/>
          </a:p>
        </p:txBody>
      </p:sp>
    </p:spTree>
    <p:extLst>
      <p:ext uri="{BB962C8B-B14F-4D97-AF65-F5344CB8AC3E}">
        <p14:creationId xmlns:p14="http://schemas.microsoft.com/office/powerpoint/2010/main" val="2321590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Science Standards will be voted on in the Fall 2018 by the State Board of Education!</a:t>
            </a:r>
          </a:p>
        </p:txBody>
      </p:sp>
      <p:sp>
        <p:nvSpPr>
          <p:cNvPr id="4" name="Slide Number Placeholder 3"/>
          <p:cNvSpPr>
            <a:spLocks noGrp="1"/>
          </p:cNvSpPr>
          <p:nvPr>
            <p:ph type="sldNum" sz="quarter" idx="10"/>
          </p:nvPr>
        </p:nvSpPr>
        <p:spPr/>
        <p:txBody>
          <a:bodyPr/>
          <a:lstStyle/>
          <a:p>
            <a:fld id="{1D26881F-284A-446F-A2A5-A3722141BA93}" type="slidenum">
              <a:rPr lang="en-US" smtClean="0"/>
              <a:pPr/>
              <a:t>10</a:t>
            </a:fld>
            <a:endParaRPr lang="en-US" dirty="0"/>
          </a:p>
        </p:txBody>
      </p:sp>
    </p:spTree>
    <p:extLst>
      <p:ext uri="{BB962C8B-B14F-4D97-AF65-F5344CB8AC3E}">
        <p14:creationId xmlns:p14="http://schemas.microsoft.com/office/powerpoint/2010/main" val="543902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to be active in our local school boards and be reviewing textbooks- on-line and hard copy. We are tax payers and we have the right to review how our tax dollars are being spent!</a:t>
            </a:r>
          </a:p>
        </p:txBody>
      </p:sp>
      <p:sp>
        <p:nvSpPr>
          <p:cNvPr id="4" name="Slide Number Placeholder 3"/>
          <p:cNvSpPr>
            <a:spLocks noGrp="1"/>
          </p:cNvSpPr>
          <p:nvPr>
            <p:ph type="sldNum" sz="quarter" idx="10"/>
          </p:nvPr>
        </p:nvSpPr>
        <p:spPr/>
        <p:txBody>
          <a:bodyPr/>
          <a:lstStyle/>
          <a:p>
            <a:fld id="{1D26881F-284A-446F-A2A5-A3722141BA93}" type="slidenum">
              <a:rPr lang="en-US" smtClean="0"/>
              <a:pPr/>
              <a:t>11</a:t>
            </a:fld>
            <a:endParaRPr lang="en-US" dirty="0"/>
          </a:p>
        </p:txBody>
      </p:sp>
    </p:spTree>
    <p:extLst>
      <p:ext uri="{BB962C8B-B14F-4D97-AF65-F5344CB8AC3E}">
        <p14:creationId xmlns:p14="http://schemas.microsoft.com/office/powerpoint/2010/main" val="4047659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15</a:t>
            </a:fld>
            <a:endParaRPr lang="en-US" dirty="0"/>
          </a:p>
        </p:txBody>
      </p:sp>
    </p:spTree>
    <p:extLst>
      <p:ext uri="{BB962C8B-B14F-4D97-AF65-F5344CB8AC3E}">
        <p14:creationId xmlns:p14="http://schemas.microsoft.com/office/powerpoint/2010/main" val="2365248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VOTE NO on the “Invest in Education” proposition in November! “</a:t>
            </a:r>
            <a:r>
              <a:rPr lang="en-US" b="1" dirty="0"/>
              <a:t>Radical Soak the Rich Initiative will Derail Arizona’s Economic Recovery:</a:t>
            </a:r>
          </a:p>
          <a:p>
            <a:r>
              <a:rPr lang="en-US" dirty="0"/>
              <a:t>https://www.azfree.org/radical-soak-the-rich-initiative-will-derail-arizonas-economic-recovery/</a:t>
            </a:r>
          </a:p>
        </p:txBody>
      </p:sp>
      <p:sp>
        <p:nvSpPr>
          <p:cNvPr id="4" name="Slide Number Placeholder 3"/>
          <p:cNvSpPr>
            <a:spLocks noGrp="1"/>
          </p:cNvSpPr>
          <p:nvPr>
            <p:ph type="sldNum" sz="quarter" idx="10"/>
          </p:nvPr>
        </p:nvSpPr>
        <p:spPr/>
        <p:txBody>
          <a:bodyPr/>
          <a:lstStyle/>
          <a:p>
            <a:fld id="{1D26881F-284A-446F-A2A5-A3722141BA93}" type="slidenum">
              <a:rPr lang="en-US" smtClean="0"/>
              <a:pPr/>
              <a:t>18</a:t>
            </a:fld>
            <a:endParaRPr lang="en-US" dirty="0"/>
          </a:p>
        </p:txBody>
      </p:sp>
    </p:spTree>
    <p:extLst>
      <p:ext uri="{BB962C8B-B14F-4D97-AF65-F5344CB8AC3E}">
        <p14:creationId xmlns:p14="http://schemas.microsoft.com/office/powerpoint/2010/main" val="3927735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what these dumb-down standards, assessments and “civics engagement” have done for student performance. We continue to lag behind.</a:t>
            </a:r>
          </a:p>
        </p:txBody>
      </p:sp>
      <p:sp>
        <p:nvSpPr>
          <p:cNvPr id="4" name="Slide Number Placeholder 3"/>
          <p:cNvSpPr>
            <a:spLocks noGrp="1"/>
          </p:cNvSpPr>
          <p:nvPr>
            <p:ph type="sldNum" sz="quarter" idx="10"/>
          </p:nvPr>
        </p:nvSpPr>
        <p:spPr/>
        <p:txBody>
          <a:bodyPr/>
          <a:lstStyle/>
          <a:p>
            <a:fld id="{1D26881F-284A-446F-A2A5-A3722141BA93}" type="slidenum">
              <a:rPr lang="en-US" smtClean="0"/>
              <a:pPr/>
              <a:t>20</a:t>
            </a:fld>
            <a:endParaRPr lang="en-US" dirty="0"/>
          </a:p>
        </p:txBody>
      </p:sp>
    </p:spTree>
    <p:extLst>
      <p:ext uri="{BB962C8B-B14F-4D97-AF65-F5344CB8AC3E}">
        <p14:creationId xmlns:p14="http://schemas.microsoft.com/office/powerpoint/2010/main" val="2824735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Red4Ed Marches in 2018, this is the new 2019 Education Budget. More money will not solve the education crises in Arizona or across the nation!</a:t>
            </a:r>
          </a:p>
        </p:txBody>
      </p:sp>
      <p:sp>
        <p:nvSpPr>
          <p:cNvPr id="4" name="Slide Number Placeholder 3"/>
          <p:cNvSpPr>
            <a:spLocks noGrp="1"/>
          </p:cNvSpPr>
          <p:nvPr>
            <p:ph type="sldNum" sz="quarter" idx="10"/>
          </p:nvPr>
        </p:nvSpPr>
        <p:spPr/>
        <p:txBody>
          <a:bodyPr/>
          <a:lstStyle/>
          <a:p>
            <a:fld id="{1D26881F-284A-446F-A2A5-A3722141BA93}" type="slidenum">
              <a:rPr lang="en-US" smtClean="0"/>
              <a:pPr/>
              <a:t>22</a:t>
            </a:fld>
            <a:endParaRPr lang="en-US" dirty="0"/>
          </a:p>
        </p:txBody>
      </p:sp>
    </p:spTree>
    <p:extLst>
      <p:ext uri="{BB962C8B-B14F-4D97-AF65-F5344CB8AC3E}">
        <p14:creationId xmlns:p14="http://schemas.microsoft.com/office/powerpoint/2010/main" val="804800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 kept this graph</a:t>
            </a:r>
            <a:r>
              <a:rPr lang="en-US" baseline="0" dirty="0"/>
              <a:t> in my presentation as well to show you that increases in federal funding for federal programs does not equate to “higher achievement” in students. </a:t>
            </a:r>
            <a:r>
              <a:rPr lang="en-US" dirty="0"/>
              <a:t>As</a:t>
            </a:r>
            <a:r>
              <a:rPr lang="en-US" baseline="0" dirty="0"/>
              <a:t> seen from this graph, despite more money spent, year after year, we have not seen an improvement in the National Assessment of Education Progress Scores for 4</a:t>
            </a:r>
            <a:r>
              <a:rPr lang="en-US" baseline="30000" dirty="0"/>
              <a:t>th</a:t>
            </a:r>
            <a:r>
              <a:rPr lang="en-US" baseline="0" dirty="0"/>
              <a:t> and 8</a:t>
            </a:r>
            <a:r>
              <a:rPr lang="en-US" baseline="30000" dirty="0"/>
              <a:t>th</a:t>
            </a:r>
            <a:r>
              <a:rPr lang="en-US" baseline="0" dirty="0"/>
              <a:t> grade Reading and Math in Arizona! Returning to “local control,” which is constitutional, will improve student achievement!</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a:t>
            </a:r>
            <a:r>
              <a:rPr lang="en-US" baseline="0" dirty="0"/>
              <a:t> is a national graph of Inflation-Adjusted cost of a complete K-12 Education vs. NAEP scores. There is no proof that spending more money on education guarantees an improvement in student achievement on assessments!</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Save our Constitutional Republic and our children by being active in your communities!</a:t>
            </a:r>
          </a:p>
        </p:txBody>
      </p:sp>
      <p:sp>
        <p:nvSpPr>
          <p:cNvPr id="4" name="Slide Number Placeholder 3"/>
          <p:cNvSpPr>
            <a:spLocks noGrp="1"/>
          </p:cNvSpPr>
          <p:nvPr>
            <p:ph type="sldNum" sz="quarter" idx="10"/>
          </p:nvPr>
        </p:nvSpPr>
        <p:spPr/>
        <p:txBody>
          <a:bodyPr/>
          <a:lstStyle/>
          <a:p>
            <a:fld id="{1D26881F-284A-446F-A2A5-A3722141BA93}" type="slidenum">
              <a:rPr lang="en-US" smtClean="0"/>
              <a:pPr/>
              <a:t>25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C5D7410-AFD5-440F-898E-44AB34DFC6EC}" type="datetimeFigureOut">
              <a:rPr lang="en-US" smtClean="0"/>
              <a:pPr/>
              <a:t>7/15/2018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98E903A-4E92-4EF7-87B9-49A0AD96CA8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C5D7410-AFD5-440F-898E-44AB34DFC6EC}" type="datetimeFigureOut">
              <a:rPr lang="en-US" smtClean="0"/>
              <a:pPr/>
              <a:t>7/15/2018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8E903A-4E92-4EF7-87B9-49A0AD96CA8D}" type="slidenum">
              <a:rPr lang="en-US" smtClean="0"/>
              <a:pPr/>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C5D7410-AFD5-440F-898E-44AB34DFC6EC}" type="datetimeFigureOut">
              <a:rPr lang="en-US" smtClean="0"/>
              <a:pPr/>
              <a:t>7/15/2018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8E903A-4E92-4EF7-87B9-49A0AD96CA8D}"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C5D7410-AFD5-440F-898E-44AB34DFC6EC}" type="datetimeFigureOut">
              <a:rPr lang="en-US" smtClean="0"/>
              <a:pPr/>
              <a:t>7/15/2018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8E903A-4E92-4EF7-87B9-49A0AD96CA8D}" type="slidenum">
              <a:rPr lang="en-US" smtClean="0"/>
              <a:pPr/>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3C5D7410-AFD5-440F-898E-44AB34DFC6EC}" type="datetimeFigureOut">
              <a:rPr lang="en-US" smtClean="0"/>
              <a:pPr/>
              <a:t>7/15/2018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98E903A-4E92-4EF7-87B9-49A0AD96CA8D}"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C5D7410-AFD5-440F-898E-44AB34DFC6EC}" type="datetimeFigureOut">
              <a:rPr lang="en-US" smtClean="0"/>
              <a:pPr/>
              <a:t>7/15/2018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98E903A-4E92-4EF7-87B9-49A0AD96CA8D}" type="slidenum">
              <a:rPr lang="en-US" smtClean="0"/>
              <a:pPr/>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5D7410-AFD5-440F-898E-44AB34DFC6EC}" type="datetimeFigureOut">
              <a:rPr lang="en-US" smtClean="0"/>
              <a:pPr/>
              <a:t>7/15/2018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98E903A-4E92-4EF7-87B9-49A0AD96CA8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3C5D7410-AFD5-440F-898E-44AB34DFC6EC}" type="datetimeFigureOut">
              <a:rPr lang="en-US" smtClean="0"/>
              <a:pPr/>
              <a:t>7/15/2018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8E903A-4E92-4EF7-87B9-49A0AD96CA8D}"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3C5D7410-AFD5-440F-898E-44AB34DFC6EC}" type="datetimeFigureOut">
              <a:rPr lang="en-US" smtClean="0"/>
              <a:pPr/>
              <a:t>7/15/2018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98E903A-4E92-4EF7-87B9-49A0AD96CA8D}"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C5D7410-AFD5-440F-898E-44AB34DFC6EC}" type="datetimeFigureOut">
              <a:rPr lang="en-US" smtClean="0"/>
              <a:pPr/>
              <a:t>7/15/2018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8E903A-4E92-4EF7-87B9-49A0AD96CA8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C5D7410-AFD5-440F-898E-44AB34DFC6EC}" type="datetimeFigureOut">
              <a:rPr lang="en-US" smtClean="0"/>
              <a:pPr/>
              <a:t>7/15/2018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8E903A-4E92-4EF7-87B9-49A0AD96CA8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C5D7410-AFD5-440F-898E-44AB34DFC6EC}" type="datetimeFigureOut">
              <a:rPr lang="en-US" smtClean="0"/>
              <a:pPr/>
              <a:t>7/15/2018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98E903A-4E92-4EF7-87B9-49A0AD96CA8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optoutaz.org/news/arizona-new-standards-common-core/" TargetMode="External"/><Relationship Id="rId3" Type="http://schemas.openxmlformats.org/officeDocument/2006/relationships/hyperlink" Target="http://www.azed.gov/standards-practices/k-12standards/mathematics-standards/" TargetMode="External"/><Relationship Id="rId7" Type="http://schemas.openxmlformats.org/officeDocument/2006/relationships/hyperlink" Target="https://k12standards.az.gov/archived-english-language-arts-and-mathematics-standards-revisions/second-draft-2016-arizona" TargetMode="External"/><Relationship Id="rId2" Type="http://schemas.openxmlformats.org/officeDocument/2006/relationships/hyperlink" Target="http://www.reynoldsnet.org/commoncore/Math_Standards_Review_Combined_Comments_final.pdf" TargetMode="External"/><Relationship Id="rId1" Type="http://schemas.openxmlformats.org/officeDocument/2006/relationships/slideLayout" Target="../slideLayouts/slideLayout2.xml"/><Relationship Id="rId6" Type="http://schemas.openxmlformats.org/officeDocument/2006/relationships/hyperlink" Target="http://www.reynoldsnet.org/commoncore/Common_Core_2nd_Rebrand_Rev2.pdf" TargetMode="External"/><Relationship Id="rId5" Type="http://schemas.openxmlformats.org/officeDocument/2006/relationships/hyperlink" Target="http://www.gilbertwatch.com/index.cfm/blog/a-picture-is-worth-a-thousand-common-core-standards/" TargetMode="External"/><Relationship Id="rId10" Type="http://schemas.openxmlformats.org/officeDocument/2006/relationships/image" Target="../media/image9.png"/><Relationship Id="rId4" Type="http://schemas.openxmlformats.org/officeDocument/2006/relationships/hyperlink" Target="http://www.reynoldsnet.org/commoncore/SBE%20Ignores%20Governor%20and%20Parents,%20Rubber%20Stamps%20Common%20Core.pdf" TargetMode="External"/><Relationship Id="rId9" Type="http://schemas.openxmlformats.org/officeDocument/2006/relationships/hyperlink" Target="http://www.azed.gov/standards-practic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azleg.gov/FormatDocument.asp?inDoc=/legtext/50leg/2r/laws/0260.htm&amp;Session_ID=107"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hyperlink" Target="http://nces.ed.gov/programs/digest/d11/tables/dt11_194.asp" TargetMode="Externa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133600"/>
            <a:ext cx="7010400" cy="991562"/>
          </a:xfrm>
        </p:spPr>
        <p:txBody>
          <a:bodyPr>
            <a:normAutofit fontScale="90000"/>
          </a:bodyPr>
          <a:lstStyle/>
          <a:p>
            <a:pPr algn="ctr"/>
            <a:r>
              <a:rPr lang="en-US" dirty="0"/>
              <a:t>What is Happening in </a:t>
            </a:r>
            <a:br>
              <a:rPr lang="en-US" dirty="0"/>
            </a:br>
            <a:r>
              <a:rPr lang="en-US" dirty="0"/>
              <a:t>Our Schools?</a:t>
            </a:r>
            <a:br>
              <a:rPr lang="en-US" dirty="0"/>
            </a:br>
            <a:r>
              <a:rPr lang="en-US" dirty="0"/>
              <a:t>July 2018</a:t>
            </a:r>
          </a:p>
        </p:txBody>
      </p:sp>
      <p:sp>
        <p:nvSpPr>
          <p:cNvPr id="4" name="TextBox 3"/>
          <p:cNvSpPr txBox="1"/>
          <p:nvPr/>
        </p:nvSpPr>
        <p:spPr>
          <a:xfrm>
            <a:off x="4953000" y="6172200"/>
            <a:ext cx="4038600" cy="400110"/>
          </a:xfrm>
          <a:prstGeom prst="rect">
            <a:avLst/>
          </a:prstGeom>
          <a:noFill/>
        </p:spPr>
        <p:txBody>
          <a:bodyPr wrap="square" rtlCol="0">
            <a:spAutoFit/>
          </a:bodyPr>
          <a:lstStyle/>
          <a:p>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Presenter- Jennifer Reynolds</a:t>
            </a:r>
          </a:p>
        </p:txBody>
      </p:sp>
      <p:pic>
        <p:nvPicPr>
          <p:cNvPr id="1026" name="Picture 2" descr="Y:\public_html\commoncore\az_cc_logo.png"/>
          <p:cNvPicPr>
            <a:picLocks noChangeAspect="1" noChangeArrowheads="1"/>
          </p:cNvPicPr>
          <p:nvPr/>
        </p:nvPicPr>
        <p:blipFill>
          <a:blip r:embed="rId3" cstate="print"/>
          <a:srcRect/>
          <a:stretch>
            <a:fillRect/>
          </a:stretch>
        </p:blipFill>
        <p:spPr bwMode="auto">
          <a:xfrm>
            <a:off x="228600" y="6348602"/>
            <a:ext cx="2895600" cy="370834"/>
          </a:xfrm>
          <a:prstGeom prst="rect">
            <a:avLst/>
          </a:prstGeom>
          <a:noFill/>
        </p:spPr>
      </p:pic>
      <p:pic>
        <p:nvPicPr>
          <p:cNvPr id="5" name="Picture 4">
            <a:extLst>
              <a:ext uri="{FF2B5EF4-FFF2-40B4-BE49-F238E27FC236}">
                <a16:creationId xmlns:a16="http://schemas.microsoft.com/office/drawing/2014/main" id="{D4556E3F-9D85-46BC-834A-9C22A238DB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4608" y="5289986"/>
            <a:ext cx="898392" cy="898392"/>
          </a:xfrm>
          <a:prstGeom prst="rect">
            <a:avLst/>
          </a:prstGeom>
        </p:spPr>
      </p:pic>
      <p:sp>
        <p:nvSpPr>
          <p:cNvPr id="6" name="TextBox 5">
            <a:extLst>
              <a:ext uri="{FF2B5EF4-FFF2-40B4-BE49-F238E27FC236}">
                <a16:creationId xmlns:a16="http://schemas.microsoft.com/office/drawing/2014/main" id="{2A3DDCD9-74B4-4284-BD24-371FCEFEC084}"/>
              </a:ext>
            </a:extLst>
          </p:cNvPr>
          <p:cNvSpPr txBox="1"/>
          <p:nvPr/>
        </p:nvSpPr>
        <p:spPr>
          <a:xfrm>
            <a:off x="1219200" y="5600682"/>
            <a:ext cx="1447800"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Mommy Lobby AZ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A66BA1-53C7-4CF4-80C7-2889A29C78AB}"/>
              </a:ext>
            </a:extLst>
          </p:cNvPr>
          <p:cNvSpPr>
            <a:spLocks noGrp="1"/>
          </p:cNvSpPr>
          <p:nvPr>
            <p:ph idx="1"/>
          </p:nvPr>
        </p:nvSpPr>
        <p:spPr>
          <a:xfrm>
            <a:off x="457200" y="1295400"/>
            <a:ext cx="8229600" cy="4525963"/>
          </a:xfrm>
        </p:spPr>
        <p:txBody>
          <a:bodyPr>
            <a:normAutofit fontScale="70000" lnSpcReduction="20000"/>
          </a:bodyPr>
          <a:lstStyle/>
          <a:p>
            <a:r>
              <a:rPr lang="en-US" dirty="0"/>
              <a:t>Public district schools are not the only option anymore with charter schools, private schools, parochial schools, home schooling, and on-line schooling. Arizona has many options for parents. </a:t>
            </a:r>
          </a:p>
          <a:p>
            <a:r>
              <a:rPr lang="en-US" dirty="0"/>
              <a:t>Parents want choices on where to send our children to school that best matches our family values; a curriculum rich in our founding principles; career opportunities after graduation or a school that prepares our students for college (Dual enrollment, trade courses, etc.); we want teachers that are experts in content not pedagogy; etc.</a:t>
            </a:r>
          </a:p>
          <a:p>
            <a:r>
              <a:rPr lang="en-US" dirty="0"/>
              <a:t>Parents are tired of indoctrination happening in schools promoting far-left ideology. We do not want our children data-mined or tracked without our consent. </a:t>
            </a:r>
          </a:p>
          <a:p>
            <a:r>
              <a:rPr lang="en-US" dirty="0"/>
              <a:t>State-wide assessments (AzMERIT) or nationally-recognized assessments (NAEP, ACT, SAT, etc.) are not the </a:t>
            </a:r>
            <a:r>
              <a:rPr lang="en-US" i="1" dirty="0"/>
              <a:t>only</a:t>
            </a:r>
            <a:r>
              <a:rPr lang="en-US" dirty="0"/>
              <a:t>  way to measure student success.</a:t>
            </a:r>
          </a:p>
          <a:p>
            <a:r>
              <a:rPr lang="en-US" dirty="0"/>
              <a:t>Parents want our voices to be heard on how our children are educated- we want local control over education!</a:t>
            </a:r>
          </a:p>
        </p:txBody>
      </p:sp>
      <p:sp>
        <p:nvSpPr>
          <p:cNvPr id="3" name="Title 2">
            <a:extLst>
              <a:ext uri="{FF2B5EF4-FFF2-40B4-BE49-F238E27FC236}">
                <a16:creationId xmlns:a16="http://schemas.microsoft.com/office/drawing/2014/main" id="{4DD7A99C-2A0A-4A58-BB9A-5E1F1A2CE0AE}"/>
              </a:ext>
            </a:extLst>
          </p:cNvPr>
          <p:cNvSpPr>
            <a:spLocks noGrp="1"/>
          </p:cNvSpPr>
          <p:nvPr>
            <p:ph type="title"/>
          </p:nvPr>
        </p:nvSpPr>
        <p:spPr/>
        <p:txBody>
          <a:bodyPr>
            <a:normAutofit fontScale="90000"/>
          </a:bodyPr>
          <a:lstStyle/>
          <a:p>
            <a:pPr algn="ctr"/>
            <a:r>
              <a:rPr lang="en-US" dirty="0"/>
              <a:t>Why is school choice so popular?</a:t>
            </a:r>
          </a:p>
        </p:txBody>
      </p:sp>
      <p:pic>
        <p:nvPicPr>
          <p:cNvPr id="4" name="Picture 3">
            <a:extLst>
              <a:ext uri="{FF2B5EF4-FFF2-40B4-BE49-F238E27FC236}">
                <a16:creationId xmlns:a16="http://schemas.microsoft.com/office/drawing/2014/main" id="{309CD95F-C1D2-4591-81B8-A1E83493BC9C}"/>
              </a:ext>
            </a:extLst>
          </p:cNvPr>
          <p:cNvPicPr>
            <a:picLocks noChangeAspect="1"/>
          </p:cNvPicPr>
          <p:nvPr/>
        </p:nvPicPr>
        <p:blipFill>
          <a:blip r:embed="rId3"/>
          <a:stretch>
            <a:fillRect/>
          </a:stretch>
        </p:blipFill>
        <p:spPr>
          <a:xfrm>
            <a:off x="150018" y="6131885"/>
            <a:ext cx="614364" cy="694232"/>
          </a:xfrm>
          <a:prstGeom prst="rect">
            <a:avLst/>
          </a:prstGeom>
        </p:spPr>
      </p:pic>
    </p:spTree>
    <p:extLst>
      <p:ext uri="{BB962C8B-B14F-4D97-AF65-F5344CB8AC3E}">
        <p14:creationId xmlns:p14="http://schemas.microsoft.com/office/powerpoint/2010/main" val="2226831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E0C41E-AFC5-4471-AB03-0110DC45C6C3}"/>
              </a:ext>
            </a:extLst>
          </p:cNvPr>
          <p:cNvSpPr>
            <a:spLocks noGrp="1"/>
          </p:cNvSpPr>
          <p:nvPr>
            <p:ph idx="1"/>
          </p:nvPr>
        </p:nvSpPr>
        <p:spPr/>
        <p:txBody>
          <a:bodyPr>
            <a:normAutofit fontScale="77500" lnSpcReduction="20000"/>
          </a:bodyPr>
          <a:lstStyle/>
          <a:p>
            <a:r>
              <a:rPr lang="en-US" dirty="0"/>
              <a:t>Parents are moving to home schooling because they have done their homework and do not like the curriculum that is being taught- often it is promoting far-left ideology.</a:t>
            </a:r>
          </a:p>
          <a:p>
            <a:r>
              <a:rPr lang="en-US" dirty="0"/>
              <a:t>Common Core curriculum mandates and tests in the nation’s public schools, and many charter and private schools, has driven many parents to homeschool. </a:t>
            </a:r>
          </a:p>
          <a:p>
            <a:r>
              <a:rPr lang="en-US" dirty="0"/>
              <a:t>Many parents have found</a:t>
            </a:r>
            <a:r>
              <a:rPr lang="en-US" b="1" dirty="0"/>
              <a:t> </a:t>
            </a:r>
            <a:r>
              <a:rPr lang="en-US" dirty="0"/>
              <a:t>that their student cannot successfully work at the academic level they are occupying, much less at institutions of higher learning and taking challenging academics- the deliberate dumbing-down of America! This is due to poor standards and curriculum not teaching our students the basics skills to succeed.</a:t>
            </a:r>
          </a:p>
          <a:p>
            <a:r>
              <a:rPr lang="en-US" dirty="0"/>
              <a:t>Planned parenthood sex education, non-traditional family values, etc., is being promoted in our schools through curriculum from the far-left publishers.</a:t>
            </a:r>
          </a:p>
        </p:txBody>
      </p:sp>
      <p:sp>
        <p:nvSpPr>
          <p:cNvPr id="3" name="Title 2">
            <a:extLst>
              <a:ext uri="{FF2B5EF4-FFF2-40B4-BE49-F238E27FC236}">
                <a16:creationId xmlns:a16="http://schemas.microsoft.com/office/drawing/2014/main" id="{3467E0B4-BC0F-479C-A2A1-FD61585B820E}"/>
              </a:ext>
            </a:extLst>
          </p:cNvPr>
          <p:cNvSpPr>
            <a:spLocks noGrp="1"/>
          </p:cNvSpPr>
          <p:nvPr>
            <p:ph type="title"/>
          </p:nvPr>
        </p:nvSpPr>
        <p:spPr/>
        <p:txBody>
          <a:bodyPr>
            <a:normAutofit fontScale="90000"/>
          </a:bodyPr>
          <a:lstStyle/>
          <a:p>
            <a:pPr algn="ctr"/>
            <a:r>
              <a:rPr lang="en-US" dirty="0"/>
              <a:t>Why is home schooling so popular?</a:t>
            </a:r>
          </a:p>
        </p:txBody>
      </p:sp>
      <p:pic>
        <p:nvPicPr>
          <p:cNvPr id="4" name="Picture 3">
            <a:extLst>
              <a:ext uri="{FF2B5EF4-FFF2-40B4-BE49-F238E27FC236}">
                <a16:creationId xmlns:a16="http://schemas.microsoft.com/office/drawing/2014/main" id="{16FA9734-4829-4847-A819-7928E89DD7FA}"/>
              </a:ext>
            </a:extLst>
          </p:cNvPr>
          <p:cNvPicPr>
            <a:picLocks noChangeAspect="1"/>
          </p:cNvPicPr>
          <p:nvPr/>
        </p:nvPicPr>
        <p:blipFill>
          <a:blip r:embed="rId2"/>
          <a:stretch>
            <a:fillRect/>
          </a:stretch>
        </p:blipFill>
        <p:spPr>
          <a:xfrm>
            <a:off x="76200" y="6354762"/>
            <a:ext cx="1676400" cy="457200"/>
          </a:xfrm>
          <a:prstGeom prst="rect">
            <a:avLst/>
          </a:prstGeom>
        </p:spPr>
      </p:pic>
    </p:spTree>
    <p:extLst>
      <p:ext uri="{BB962C8B-B14F-4D97-AF65-F5344CB8AC3E}">
        <p14:creationId xmlns:p14="http://schemas.microsoft.com/office/powerpoint/2010/main" val="2462572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BFE489-CA56-436C-9E34-C3D05BEAF486}"/>
              </a:ext>
            </a:extLst>
          </p:cNvPr>
          <p:cNvSpPr>
            <a:spLocks noGrp="1"/>
          </p:cNvSpPr>
          <p:nvPr>
            <p:ph idx="1"/>
          </p:nvPr>
        </p:nvSpPr>
        <p:spPr>
          <a:xfrm>
            <a:off x="431915" y="1417638"/>
            <a:ext cx="8229600" cy="4525963"/>
          </a:xfrm>
        </p:spPr>
        <p:txBody>
          <a:bodyPr>
            <a:normAutofit fontScale="62500" lnSpcReduction="20000"/>
          </a:bodyPr>
          <a:lstStyle/>
          <a:p>
            <a:r>
              <a:rPr lang="en-US" dirty="0"/>
              <a:t>God in education is nowhere to be found, unless at a parochial school, due to the </a:t>
            </a:r>
            <a:r>
              <a:rPr lang="en-US" u="sng" dirty="0"/>
              <a:t>misinterpretation</a:t>
            </a:r>
            <a:r>
              <a:rPr lang="en-US" dirty="0"/>
              <a:t> of the phrase in Thomas Jefferson’s      letter to the Danbury Baptists in 1802 when he was elected as  president.</a:t>
            </a:r>
          </a:p>
          <a:p>
            <a:r>
              <a:rPr lang="en-US" dirty="0"/>
              <a:t>Our court systems have failed America with their rulings             misapplying this phrase “separation of church and state.”</a:t>
            </a:r>
          </a:p>
          <a:p>
            <a:r>
              <a:rPr lang="en-US" dirty="0"/>
              <a:t>When Thomas Jefferson was elected president, the Danbury Baptists wanted to encourage their new president to continue to fight for religious liberty. President Jefferson’s response to their letter of congratulations was, “I contemplate with sovereign reverence that act of the whole American people which declared that their legislature should ‘make no law respecting an establishment of religion or prohibiting the free exercise thereof,’ thus building a wall of separation between Church and State.”</a:t>
            </a:r>
          </a:p>
          <a:p>
            <a:r>
              <a:rPr lang="en-US" dirty="0"/>
              <a:t>“Thomas Jefferson was making a statement that the Government has no business in the affairs of the church- period. The intent of the founders was </a:t>
            </a:r>
            <a:r>
              <a:rPr lang="en-US" i="1" dirty="0"/>
              <a:t>not</a:t>
            </a:r>
            <a:r>
              <a:rPr lang="en-US" dirty="0"/>
              <a:t> to establish the government as a ‘God-free zone’, but to ensure that matters of religious conscience and practice was a ‘government free-zone,’ except where ‘its principles break out into over acts against peace and good order.’” –</a:t>
            </a:r>
            <a:r>
              <a:rPr lang="en-US" dirty="0" err="1"/>
              <a:t>KrisAnne</a:t>
            </a:r>
            <a:r>
              <a:rPr lang="en-US" dirty="0"/>
              <a:t> Hall</a:t>
            </a:r>
          </a:p>
        </p:txBody>
      </p:sp>
      <p:sp>
        <p:nvSpPr>
          <p:cNvPr id="3" name="Title 2">
            <a:extLst>
              <a:ext uri="{FF2B5EF4-FFF2-40B4-BE49-F238E27FC236}">
                <a16:creationId xmlns:a16="http://schemas.microsoft.com/office/drawing/2014/main" id="{C39C5F42-D6D8-4B95-B522-DF8313EA0B41}"/>
              </a:ext>
            </a:extLst>
          </p:cNvPr>
          <p:cNvSpPr>
            <a:spLocks noGrp="1"/>
          </p:cNvSpPr>
          <p:nvPr>
            <p:ph type="title"/>
          </p:nvPr>
        </p:nvSpPr>
        <p:spPr/>
        <p:txBody>
          <a:bodyPr>
            <a:normAutofit/>
          </a:bodyPr>
          <a:lstStyle/>
          <a:p>
            <a:pPr algn="ctr"/>
            <a:r>
              <a:rPr lang="en-US" dirty="0"/>
              <a:t>Where is God in Education?</a:t>
            </a:r>
            <a:br>
              <a:rPr lang="en-US" dirty="0"/>
            </a:br>
            <a:r>
              <a:rPr lang="en-US" sz="1300" dirty="0"/>
              <a:t>http://krisannehall.com/in-context-separation-of-church-and-state/</a:t>
            </a:r>
          </a:p>
        </p:txBody>
      </p:sp>
      <p:sp>
        <p:nvSpPr>
          <p:cNvPr id="4" name="AutoShape 2" descr="Image result for Kris Anne Hall image">
            <a:extLst>
              <a:ext uri="{FF2B5EF4-FFF2-40B4-BE49-F238E27FC236}">
                <a16:creationId xmlns:a16="http://schemas.microsoft.com/office/drawing/2014/main" id="{D1A3E86B-3455-4D84-9898-E1F7180EFFF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4" descr="Image result for Kris Anne Hall image">
            <a:extLst>
              <a:ext uri="{FF2B5EF4-FFF2-40B4-BE49-F238E27FC236}">
                <a16:creationId xmlns:a16="http://schemas.microsoft.com/office/drawing/2014/main" id="{0706E04E-0A81-490F-BE83-6FEC6D508BD7}"/>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9" name="Picture 8">
            <a:extLst>
              <a:ext uri="{FF2B5EF4-FFF2-40B4-BE49-F238E27FC236}">
                <a16:creationId xmlns:a16="http://schemas.microsoft.com/office/drawing/2014/main" id="{8677C1E5-30BE-4EAE-97E3-B49AEA9C518C}"/>
              </a:ext>
            </a:extLst>
          </p:cNvPr>
          <p:cNvPicPr>
            <a:picLocks noChangeAspect="1"/>
          </p:cNvPicPr>
          <p:nvPr/>
        </p:nvPicPr>
        <p:blipFill>
          <a:blip r:embed="rId2"/>
          <a:stretch>
            <a:fillRect/>
          </a:stretch>
        </p:blipFill>
        <p:spPr>
          <a:xfrm>
            <a:off x="152401" y="6070981"/>
            <a:ext cx="559028" cy="710818"/>
          </a:xfrm>
          <a:prstGeom prst="rect">
            <a:avLst/>
          </a:prstGeom>
        </p:spPr>
      </p:pic>
      <p:pic>
        <p:nvPicPr>
          <p:cNvPr id="10" name="Picture 9">
            <a:extLst>
              <a:ext uri="{FF2B5EF4-FFF2-40B4-BE49-F238E27FC236}">
                <a16:creationId xmlns:a16="http://schemas.microsoft.com/office/drawing/2014/main" id="{3B96E530-D8E8-45B5-92A3-2B84C79DAFEF}"/>
              </a:ext>
            </a:extLst>
          </p:cNvPr>
          <p:cNvPicPr>
            <a:picLocks noChangeAspect="1"/>
          </p:cNvPicPr>
          <p:nvPr/>
        </p:nvPicPr>
        <p:blipFill>
          <a:blip r:embed="rId3"/>
          <a:stretch>
            <a:fillRect/>
          </a:stretch>
        </p:blipFill>
        <p:spPr>
          <a:xfrm>
            <a:off x="7887981" y="1670426"/>
            <a:ext cx="824104" cy="919027"/>
          </a:xfrm>
          <a:prstGeom prst="rect">
            <a:avLst/>
          </a:prstGeom>
        </p:spPr>
      </p:pic>
      <p:sp>
        <p:nvSpPr>
          <p:cNvPr id="6" name="TextBox 5">
            <a:extLst>
              <a:ext uri="{FF2B5EF4-FFF2-40B4-BE49-F238E27FC236}">
                <a16:creationId xmlns:a16="http://schemas.microsoft.com/office/drawing/2014/main" id="{32E8F68F-ED59-40A7-A245-3DA4475FE85B}"/>
              </a:ext>
            </a:extLst>
          </p:cNvPr>
          <p:cNvSpPr txBox="1"/>
          <p:nvPr/>
        </p:nvSpPr>
        <p:spPr>
          <a:xfrm>
            <a:off x="711429" y="6426390"/>
            <a:ext cx="1295400" cy="276999"/>
          </a:xfrm>
          <a:prstGeom prst="rect">
            <a:avLst/>
          </a:prstGeom>
          <a:noFill/>
        </p:spPr>
        <p:txBody>
          <a:bodyPr wrap="square" rtlCol="0">
            <a:spAutoFit/>
          </a:bodyPr>
          <a:lstStyle/>
          <a:p>
            <a:r>
              <a:rPr lang="en-US" sz="1200" dirty="0" err="1"/>
              <a:t>KrisAnne</a:t>
            </a:r>
            <a:r>
              <a:rPr lang="en-US" sz="1200" dirty="0"/>
              <a:t> Hall</a:t>
            </a:r>
          </a:p>
        </p:txBody>
      </p:sp>
    </p:spTree>
    <p:extLst>
      <p:ext uri="{BB962C8B-B14F-4D97-AF65-F5344CB8AC3E}">
        <p14:creationId xmlns:p14="http://schemas.microsoft.com/office/powerpoint/2010/main" val="896364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BFE489-CA56-436C-9E34-C3D05BEAF486}"/>
              </a:ext>
            </a:extLst>
          </p:cNvPr>
          <p:cNvSpPr>
            <a:spLocks noGrp="1"/>
          </p:cNvSpPr>
          <p:nvPr>
            <p:ph idx="1"/>
          </p:nvPr>
        </p:nvSpPr>
        <p:spPr>
          <a:xfrm>
            <a:off x="431915" y="1318418"/>
            <a:ext cx="8229600" cy="4525963"/>
          </a:xfrm>
        </p:spPr>
        <p:txBody>
          <a:bodyPr>
            <a:normAutofit fontScale="70000" lnSpcReduction="20000"/>
          </a:bodyPr>
          <a:lstStyle/>
          <a:p>
            <a:r>
              <a:rPr lang="en-US" dirty="0"/>
              <a:t>We can attribute much of what is promoted in our schools today due to the absence of morals and religion in our society, and likewise that mindset percolating into our schools.</a:t>
            </a:r>
          </a:p>
          <a:p>
            <a:r>
              <a:rPr lang="en-US" dirty="0"/>
              <a:t>Thomas Jefferson said, “Can the liberties of a nation be          thought secure when we have removed their only firm basis,        a conviction in the minds of the people that these liberties       are a gift from God?”</a:t>
            </a:r>
          </a:p>
          <a:p>
            <a:r>
              <a:rPr lang="en-US" dirty="0"/>
              <a:t>Our founding document, the Declaration of Independence, contains five references to God: “God as the Creator of all men, God as the supreme Lawmaker, God as the Source of all rights, God as the world’s supreme Judge, and God as our Patron and Protector." Let us all become knowledgeable about the fact that the Declaration of Independence is America’s great religious document!</a:t>
            </a:r>
          </a:p>
          <a:p>
            <a:r>
              <a:rPr lang="en-US" dirty="0"/>
              <a:t>John Adams said, "Our Constitution was made only for a      </a:t>
            </a:r>
            <a:r>
              <a:rPr lang="en-US" i="1" dirty="0"/>
              <a:t>moral</a:t>
            </a:r>
            <a:r>
              <a:rPr lang="en-US" dirty="0"/>
              <a:t> and religious people. It is wholly inadequate to the government of any other.” </a:t>
            </a:r>
          </a:p>
        </p:txBody>
      </p:sp>
      <p:sp>
        <p:nvSpPr>
          <p:cNvPr id="3" name="Title 2">
            <a:extLst>
              <a:ext uri="{FF2B5EF4-FFF2-40B4-BE49-F238E27FC236}">
                <a16:creationId xmlns:a16="http://schemas.microsoft.com/office/drawing/2014/main" id="{C39C5F42-D6D8-4B95-B522-DF8313EA0B41}"/>
              </a:ext>
            </a:extLst>
          </p:cNvPr>
          <p:cNvSpPr>
            <a:spLocks noGrp="1"/>
          </p:cNvSpPr>
          <p:nvPr>
            <p:ph type="title"/>
          </p:nvPr>
        </p:nvSpPr>
        <p:spPr/>
        <p:txBody>
          <a:bodyPr>
            <a:normAutofit/>
          </a:bodyPr>
          <a:lstStyle/>
          <a:p>
            <a:pPr algn="ctr"/>
            <a:r>
              <a:rPr lang="en-US" dirty="0"/>
              <a:t>Where is God in Education?</a:t>
            </a:r>
            <a:br>
              <a:rPr lang="en-US" dirty="0"/>
            </a:br>
            <a:r>
              <a:rPr lang="en-US" sz="1300" dirty="0"/>
              <a:t>http://krisannehall.com/in-context-separation-of-church-and-state/</a:t>
            </a:r>
          </a:p>
        </p:txBody>
      </p:sp>
      <p:sp>
        <p:nvSpPr>
          <p:cNvPr id="4" name="AutoShape 2" descr="Image result for Kris Anne Hall image">
            <a:extLst>
              <a:ext uri="{FF2B5EF4-FFF2-40B4-BE49-F238E27FC236}">
                <a16:creationId xmlns:a16="http://schemas.microsoft.com/office/drawing/2014/main" id="{D1A3E86B-3455-4D84-9898-E1F7180EFFF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4" descr="Image result for Kris Anne Hall image">
            <a:extLst>
              <a:ext uri="{FF2B5EF4-FFF2-40B4-BE49-F238E27FC236}">
                <a16:creationId xmlns:a16="http://schemas.microsoft.com/office/drawing/2014/main" id="{0706E04E-0A81-490F-BE83-6FEC6D508BD7}"/>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9" name="Picture 8">
            <a:extLst>
              <a:ext uri="{FF2B5EF4-FFF2-40B4-BE49-F238E27FC236}">
                <a16:creationId xmlns:a16="http://schemas.microsoft.com/office/drawing/2014/main" id="{8677C1E5-30BE-4EAE-97E3-B49AEA9C518C}"/>
              </a:ext>
            </a:extLst>
          </p:cNvPr>
          <p:cNvPicPr>
            <a:picLocks noChangeAspect="1"/>
          </p:cNvPicPr>
          <p:nvPr/>
        </p:nvPicPr>
        <p:blipFill>
          <a:blip r:embed="rId2"/>
          <a:stretch>
            <a:fillRect/>
          </a:stretch>
        </p:blipFill>
        <p:spPr>
          <a:xfrm>
            <a:off x="152401" y="6070981"/>
            <a:ext cx="559028" cy="710818"/>
          </a:xfrm>
          <a:prstGeom prst="rect">
            <a:avLst/>
          </a:prstGeom>
        </p:spPr>
      </p:pic>
      <p:pic>
        <p:nvPicPr>
          <p:cNvPr id="10" name="Picture 9">
            <a:extLst>
              <a:ext uri="{FF2B5EF4-FFF2-40B4-BE49-F238E27FC236}">
                <a16:creationId xmlns:a16="http://schemas.microsoft.com/office/drawing/2014/main" id="{BB59A5E8-176D-478C-A46E-B48FE7FF7F5F}"/>
              </a:ext>
            </a:extLst>
          </p:cNvPr>
          <p:cNvPicPr>
            <a:picLocks noChangeAspect="1"/>
          </p:cNvPicPr>
          <p:nvPr/>
        </p:nvPicPr>
        <p:blipFill>
          <a:blip r:embed="rId3"/>
          <a:stretch>
            <a:fillRect/>
          </a:stretch>
        </p:blipFill>
        <p:spPr>
          <a:xfrm>
            <a:off x="7997992" y="2133600"/>
            <a:ext cx="956613" cy="1066800"/>
          </a:xfrm>
          <a:prstGeom prst="rect">
            <a:avLst/>
          </a:prstGeom>
        </p:spPr>
      </p:pic>
      <p:pic>
        <p:nvPicPr>
          <p:cNvPr id="11" name="Picture 10">
            <a:extLst>
              <a:ext uri="{FF2B5EF4-FFF2-40B4-BE49-F238E27FC236}">
                <a16:creationId xmlns:a16="http://schemas.microsoft.com/office/drawing/2014/main" id="{4D5E6528-B61E-48C5-89E1-DA198CDCDD7F}"/>
              </a:ext>
            </a:extLst>
          </p:cNvPr>
          <p:cNvPicPr>
            <a:picLocks noChangeAspect="1"/>
          </p:cNvPicPr>
          <p:nvPr/>
        </p:nvPicPr>
        <p:blipFill>
          <a:blip r:embed="rId4"/>
          <a:stretch>
            <a:fillRect/>
          </a:stretch>
        </p:blipFill>
        <p:spPr>
          <a:xfrm>
            <a:off x="7894648" y="4572001"/>
            <a:ext cx="926054" cy="967581"/>
          </a:xfrm>
          <a:prstGeom prst="rect">
            <a:avLst/>
          </a:prstGeom>
        </p:spPr>
      </p:pic>
      <p:sp>
        <p:nvSpPr>
          <p:cNvPr id="12" name="TextBox 11">
            <a:extLst>
              <a:ext uri="{FF2B5EF4-FFF2-40B4-BE49-F238E27FC236}">
                <a16:creationId xmlns:a16="http://schemas.microsoft.com/office/drawing/2014/main" id="{5E7B81BA-FC29-4057-979C-23E2F9608DB2}"/>
              </a:ext>
            </a:extLst>
          </p:cNvPr>
          <p:cNvSpPr txBox="1"/>
          <p:nvPr/>
        </p:nvSpPr>
        <p:spPr>
          <a:xfrm>
            <a:off x="711429" y="6426390"/>
            <a:ext cx="1193571" cy="276999"/>
          </a:xfrm>
          <a:prstGeom prst="rect">
            <a:avLst/>
          </a:prstGeom>
          <a:noFill/>
        </p:spPr>
        <p:txBody>
          <a:bodyPr wrap="square" rtlCol="0">
            <a:spAutoFit/>
          </a:bodyPr>
          <a:lstStyle/>
          <a:p>
            <a:r>
              <a:rPr lang="en-US" sz="1200" dirty="0" err="1"/>
              <a:t>KrisAnne</a:t>
            </a:r>
            <a:r>
              <a:rPr lang="en-US" sz="1200" dirty="0"/>
              <a:t> Hall</a:t>
            </a:r>
          </a:p>
        </p:txBody>
      </p:sp>
    </p:spTree>
    <p:extLst>
      <p:ext uri="{BB962C8B-B14F-4D97-AF65-F5344CB8AC3E}">
        <p14:creationId xmlns:p14="http://schemas.microsoft.com/office/powerpoint/2010/main" val="1071281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EE9A5E-7A5D-4D3D-96C2-29F299B8C336}"/>
              </a:ext>
            </a:extLst>
          </p:cNvPr>
          <p:cNvSpPr>
            <a:spLocks noGrp="1"/>
          </p:cNvSpPr>
          <p:nvPr>
            <p:ph idx="1"/>
          </p:nvPr>
        </p:nvSpPr>
        <p:spPr/>
        <p:txBody>
          <a:bodyPr/>
          <a:lstStyle/>
          <a:p>
            <a:r>
              <a:rPr lang="en-US" dirty="0"/>
              <a:t>Nationalized one-size-fits all standards- Dumbing-down of all of our children!</a:t>
            </a:r>
          </a:p>
          <a:p>
            <a:r>
              <a:rPr lang="en-US" dirty="0"/>
              <a:t>Curriculum to match these standards which promote racism, pedophilia, casual sex, LGBTQ ideals, defaming the founders, Anti-American and Marxist sentiments, diversity, social justice, global warming, etc.-  the skies the limit on what they will promote!</a:t>
            </a:r>
          </a:p>
          <a:p>
            <a:r>
              <a:rPr lang="en-US" dirty="0"/>
              <a:t>“Civic Engagement” through school outreach programs- on and off campus!</a:t>
            </a:r>
          </a:p>
        </p:txBody>
      </p:sp>
      <p:sp>
        <p:nvSpPr>
          <p:cNvPr id="3" name="Title 2">
            <a:extLst>
              <a:ext uri="{FF2B5EF4-FFF2-40B4-BE49-F238E27FC236}">
                <a16:creationId xmlns:a16="http://schemas.microsoft.com/office/drawing/2014/main" id="{4316D6F9-12EA-4FCF-94E7-27CBDA623201}"/>
              </a:ext>
            </a:extLst>
          </p:cNvPr>
          <p:cNvSpPr>
            <a:spLocks noGrp="1"/>
          </p:cNvSpPr>
          <p:nvPr>
            <p:ph type="title"/>
          </p:nvPr>
        </p:nvSpPr>
        <p:spPr/>
        <p:txBody>
          <a:bodyPr>
            <a:normAutofit fontScale="90000"/>
          </a:bodyPr>
          <a:lstStyle/>
          <a:p>
            <a:pPr algn="ctr"/>
            <a:r>
              <a:rPr lang="en-US" dirty="0"/>
              <a:t>How is far-left ideology getting into our schools?	</a:t>
            </a:r>
          </a:p>
        </p:txBody>
      </p:sp>
    </p:spTree>
    <p:extLst>
      <p:ext uri="{BB962C8B-B14F-4D97-AF65-F5344CB8AC3E}">
        <p14:creationId xmlns:p14="http://schemas.microsoft.com/office/powerpoint/2010/main" val="1021209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E90C4-7322-4E1F-A0B0-E6FF9EED94FD}"/>
              </a:ext>
            </a:extLst>
          </p:cNvPr>
          <p:cNvSpPr>
            <a:spLocks noGrp="1"/>
          </p:cNvSpPr>
          <p:nvPr>
            <p:ph idx="1"/>
          </p:nvPr>
        </p:nvSpPr>
        <p:spPr>
          <a:xfrm>
            <a:off x="457200" y="1371600"/>
            <a:ext cx="8229600" cy="4635691"/>
          </a:xfrm>
        </p:spPr>
        <p:txBody>
          <a:bodyPr>
            <a:normAutofit fontScale="25000" lnSpcReduction="20000"/>
          </a:bodyPr>
          <a:lstStyle/>
          <a:p>
            <a:pPr marL="109728" indent="0">
              <a:buNone/>
            </a:pPr>
            <a:r>
              <a:rPr lang="en-US" sz="5200" dirty="0">
                <a:solidFill>
                  <a:srgbClr val="0000FF"/>
                </a:solidFill>
              </a:rPr>
              <a:t>Common Core English Language Arts (ELA) and Mathematics Standards were renamed or rebranded twice in our state in 2013 (Arizona College and Career Ready Standards) and in 2016 (Arizona K-12 Standards).</a:t>
            </a:r>
            <a:r>
              <a:rPr lang="en-US" sz="5200" dirty="0">
                <a:solidFill>
                  <a:srgbClr val="0070C0"/>
                </a:solidFill>
              </a:rPr>
              <a:t> </a:t>
            </a:r>
            <a:r>
              <a:rPr lang="en-US" sz="5200" dirty="0"/>
              <a:t>In 2016, it was done under Superintendent Douglas’ command. Diane Douglas is the Queen of Common Core!</a:t>
            </a:r>
          </a:p>
          <a:p>
            <a:pPr marL="109728" indent="0">
              <a:buNone/>
            </a:pPr>
            <a:endParaRPr lang="en-US" sz="5200" dirty="0"/>
          </a:p>
          <a:p>
            <a:pPr marL="109728" indent="0">
              <a:buNone/>
            </a:pPr>
            <a:r>
              <a:rPr lang="en-US" sz="5200" dirty="0">
                <a:solidFill>
                  <a:srgbClr val="0000FF"/>
                </a:solidFill>
              </a:rPr>
              <a:t>Top Five Reasons Common Core ELA and Mathematics Standards Remain in Arizona:</a:t>
            </a:r>
          </a:p>
          <a:p>
            <a:pPr marL="624078" lvl="0" indent="-514350">
              <a:buFont typeface="+mj-lt"/>
              <a:buAutoNum type="arabicPeriod"/>
            </a:pPr>
            <a:r>
              <a:rPr lang="en-US" sz="5200" u="sng" dirty="0">
                <a:solidFill>
                  <a:srgbClr val="0000FF"/>
                </a:solidFill>
                <a:hlinkClick r:id="rId2"/>
              </a:rPr>
              <a:t>Developmentally inappropriate standards</a:t>
            </a:r>
            <a:r>
              <a:rPr lang="en-US" sz="5200" dirty="0">
                <a:solidFill>
                  <a:srgbClr val="0000FF"/>
                </a:solidFill>
              </a:rPr>
              <a:t> </a:t>
            </a:r>
            <a:r>
              <a:rPr lang="en-US" sz="5200" i="1" dirty="0"/>
              <a:t>still</a:t>
            </a:r>
            <a:r>
              <a:rPr lang="en-US" sz="5200" dirty="0"/>
              <a:t> exist across the grade levels esp. in K-3</a:t>
            </a:r>
            <a:r>
              <a:rPr lang="en-US" sz="5200" baseline="30000" dirty="0"/>
              <a:t>rd</a:t>
            </a:r>
            <a:r>
              <a:rPr lang="en-US" sz="5200" dirty="0"/>
              <a:t> grade- Standards for Mathematical Practice remain word-for-word and developmentally inappropriate standards </a:t>
            </a:r>
            <a:r>
              <a:rPr lang="en-US" sz="5200" i="1" dirty="0"/>
              <a:t>still</a:t>
            </a:r>
            <a:r>
              <a:rPr lang="en-US" sz="5200" dirty="0"/>
              <a:t> remain throughout the grades. Missing standards throughout ELA and Mathematics standards which were called out by standards experts Dr. Sandra Stotsky, Dr. James Milgram and Ze'ev Wurman. </a:t>
            </a:r>
            <a:r>
              <a:rPr lang="en-US" sz="5200" u="sng" dirty="0">
                <a:hlinkClick r:id="rId2"/>
              </a:rPr>
              <a:t>These standards are </a:t>
            </a:r>
            <a:r>
              <a:rPr lang="en-US" sz="5200" i="1" u="sng" dirty="0">
                <a:hlinkClick r:id="rId2"/>
              </a:rPr>
              <a:t>still</a:t>
            </a:r>
            <a:r>
              <a:rPr lang="en-US" sz="5200" u="sng" dirty="0">
                <a:hlinkClick r:id="rId2"/>
              </a:rPr>
              <a:t> missing</a:t>
            </a:r>
            <a:r>
              <a:rPr lang="en-US" sz="5200" dirty="0"/>
              <a:t>!</a:t>
            </a:r>
          </a:p>
          <a:p>
            <a:pPr marL="624078" lvl="0" indent="-514350">
              <a:buFont typeface="+mj-lt"/>
              <a:buAutoNum type="arabicPeriod"/>
            </a:pPr>
            <a:r>
              <a:rPr lang="en-US" sz="5200" dirty="0"/>
              <a:t>Prescriptive examples on how to solve Mathematics problems esp. in 4th-8th grade now in </a:t>
            </a:r>
            <a:r>
              <a:rPr lang="en-US" sz="5200" u="sng" dirty="0">
                <a:hlinkClick r:id="rId3"/>
              </a:rPr>
              <a:t>tables at the </a:t>
            </a:r>
            <a:r>
              <a:rPr lang="en-US" sz="5200" i="1" u="sng" dirty="0">
                <a:hlinkClick r:id="rId3"/>
              </a:rPr>
              <a:t>front</a:t>
            </a:r>
            <a:r>
              <a:rPr lang="en-US" sz="5200" u="sng" dirty="0">
                <a:hlinkClick r:id="rId3"/>
              </a:rPr>
              <a:t> of the Mathematics standards</a:t>
            </a:r>
            <a:r>
              <a:rPr lang="en-US" sz="5200" dirty="0"/>
              <a:t> for teachers to use </a:t>
            </a:r>
            <a:r>
              <a:rPr lang="en-US" sz="5200" i="1" dirty="0"/>
              <a:t>instead</a:t>
            </a:r>
            <a:r>
              <a:rPr lang="en-US" sz="5200" dirty="0"/>
              <a:t> of embedded in the standards.</a:t>
            </a:r>
          </a:p>
          <a:p>
            <a:pPr marL="624078" lvl="0" indent="-514350">
              <a:buFont typeface="+mj-lt"/>
              <a:buAutoNum type="arabicPeriod"/>
            </a:pPr>
            <a:r>
              <a:rPr lang="en-US" sz="5200" u="sng" dirty="0">
                <a:hlinkClick r:id="rId4"/>
              </a:rPr>
              <a:t>Identical coding remains</a:t>
            </a:r>
            <a:r>
              <a:rPr lang="en-US" sz="5200" dirty="0"/>
              <a:t> in Arizona K-12 standards except for a few standards that were added or deleted (</a:t>
            </a:r>
            <a:r>
              <a:rPr lang="en-US" sz="5200" u="sng" dirty="0">
                <a:hlinkClick r:id="rId5"/>
              </a:rPr>
              <a:t>5% changes in Mathematics and 7% changes for ELA</a:t>
            </a:r>
            <a:r>
              <a:rPr lang="en-US" sz="5200" dirty="0"/>
              <a:t> in K-3</a:t>
            </a:r>
            <a:r>
              <a:rPr lang="en-US" sz="5200" baseline="30000" dirty="0"/>
              <a:t>rd</a:t>
            </a:r>
            <a:r>
              <a:rPr lang="en-US" sz="5200" dirty="0"/>
              <a:t> grade standards).</a:t>
            </a:r>
          </a:p>
          <a:p>
            <a:pPr marL="624078" lvl="0" indent="-514350">
              <a:buFont typeface="+mj-lt"/>
              <a:buAutoNum type="arabicPeriod"/>
            </a:pPr>
            <a:r>
              <a:rPr lang="en-US" sz="5200" u="sng" dirty="0">
                <a:hlinkClick r:id="rId6"/>
              </a:rPr>
              <a:t>Standards </a:t>
            </a:r>
            <a:r>
              <a:rPr lang="en-US" sz="5200" i="1" u="sng" dirty="0">
                <a:hlinkClick r:id="rId6"/>
              </a:rPr>
              <a:t>still </a:t>
            </a:r>
            <a:r>
              <a:rPr lang="en-US" sz="5200" u="sng" dirty="0">
                <a:hlinkClick r:id="rId6"/>
              </a:rPr>
              <a:t>poorly written and </a:t>
            </a:r>
            <a:r>
              <a:rPr lang="en-US" sz="5200" i="1" u="sng" dirty="0">
                <a:hlinkClick r:id="rId6"/>
              </a:rPr>
              <a:t>more</a:t>
            </a:r>
            <a:r>
              <a:rPr lang="en-US" sz="5200" u="sng" dirty="0">
                <a:hlinkClick r:id="rId6"/>
              </a:rPr>
              <a:t> confusing in Mathematics</a:t>
            </a:r>
            <a:r>
              <a:rPr lang="en-US" sz="5200" dirty="0"/>
              <a:t> according to Dr. James Milgram and Ze'ev Wurman- in K-3</a:t>
            </a:r>
            <a:r>
              <a:rPr lang="en-US" sz="5200" baseline="30000" dirty="0"/>
              <a:t>rd</a:t>
            </a:r>
            <a:r>
              <a:rPr lang="en-US" sz="5200" dirty="0"/>
              <a:t> grade </a:t>
            </a:r>
            <a:r>
              <a:rPr lang="en-US" sz="5200" u="sng" dirty="0">
                <a:hlinkClick r:id="rId5"/>
              </a:rPr>
              <a:t>95% and 93% remain of the Common Core standards for Mathematics and ELA</a:t>
            </a:r>
            <a:r>
              <a:rPr lang="en-US" sz="5200" dirty="0"/>
              <a:t>, respectively. </a:t>
            </a:r>
            <a:r>
              <a:rPr lang="en-US" sz="5200" u="sng" dirty="0">
                <a:hlinkClick r:id="rId6"/>
              </a:rPr>
              <a:t>Dr. Stotsky's comments</a:t>
            </a:r>
            <a:r>
              <a:rPr lang="en-US" sz="5200" dirty="0"/>
              <a:t> were also ignored and </a:t>
            </a:r>
            <a:r>
              <a:rPr lang="en-US" sz="5200" i="1" dirty="0"/>
              <a:t>not</a:t>
            </a:r>
            <a:r>
              <a:rPr lang="en-US" sz="5200" dirty="0"/>
              <a:t> incorporated for ELA. Changing words "for clarity" was the majority of the changes made for the </a:t>
            </a:r>
            <a:r>
              <a:rPr lang="en-US" sz="5200" u="sng" dirty="0">
                <a:hlinkClick r:id="rId7"/>
              </a:rPr>
              <a:t>Arizona K-12 Standards</a:t>
            </a:r>
            <a:r>
              <a:rPr lang="en-US" sz="5200" dirty="0"/>
              <a:t>.</a:t>
            </a:r>
          </a:p>
          <a:p>
            <a:pPr marL="624078" lvl="0" indent="-514350">
              <a:buFont typeface="+mj-lt"/>
              <a:buAutoNum type="arabicPeriod"/>
            </a:pPr>
            <a:r>
              <a:rPr lang="en-US" sz="5200" u="sng" dirty="0">
                <a:hlinkClick r:id="rId8"/>
              </a:rPr>
              <a:t>Majority of Common Core Standards remain, 95% and 93% for K-3</a:t>
            </a:r>
            <a:r>
              <a:rPr lang="en-US" sz="5200" u="sng" baseline="30000" dirty="0">
                <a:hlinkClick r:id="rId8"/>
              </a:rPr>
              <a:t>rd</a:t>
            </a:r>
            <a:r>
              <a:rPr lang="en-US" sz="5200" u="sng" dirty="0">
                <a:hlinkClick r:id="rId8"/>
              </a:rPr>
              <a:t> grade</a:t>
            </a:r>
            <a:r>
              <a:rPr lang="en-US" sz="5200" dirty="0"/>
              <a:t>, for Mathematics and ELA, respectively. How could they be renamed to "</a:t>
            </a:r>
            <a:r>
              <a:rPr lang="en-US" sz="5200" u="sng" dirty="0">
                <a:hlinkClick r:id="rId9"/>
              </a:rPr>
              <a:t>Arizona K-12 Standards</a:t>
            </a:r>
            <a:r>
              <a:rPr lang="en-US" sz="5200" dirty="0"/>
              <a:t>?" Common Core was Rebranded in Arizona a 2nd time on December 19, 2016- </a:t>
            </a:r>
            <a:r>
              <a:rPr lang="en-US" sz="5200" u="sng" dirty="0">
                <a:hlinkClick r:id="rId6"/>
              </a:rPr>
              <a:t>Lipstick on the Common Core Pig</a:t>
            </a:r>
            <a:r>
              <a:rPr lang="en-US" sz="5200" dirty="0"/>
              <a:t>!</a:t>
            </a:r>
          </a:p>
          <a:p>
            <a:pPr marL="109728" indent="0">
              <a:buNone/>
            </a:pPr>
            <a:endParaRPr lang="en-US" dirty="0"/>
          </a:p>
        </p:txBody>
      </p:sp>
      <p:sp>
        <p:nvSpPr>
          <p:cNvPr id="3" name="Title 2">
            <a:extLst>
              <a:ext uri="{FF2B5EF4-FFF2-40B4-BE49-F238E27FC236}">
                <a16:creationId xmlns:a16="http://schemas.microsoft.com/office/drawing/2014/main" id="{2EB14ED7-1C42-4539-AB5D-78D92F188500}"/>
              </a:ext>
            </a:extLst>
          </p:cNvPr>
          <p:cNvSpPr>
            <a:spLocks noGrp="1"/>
          </p:cNvSpPr>
          <p:nvPr>
            <p:ph type="title"/>
          </p:nvPr>
        </p:nvSpPr>
        <p:spPr/>
        <p:txBody>
          <a:bodyPr>
            <a:normAutofit fontScale="90000"/>
          </a:bodyPr>
          <a:lstStyle/>
          <a:p>
            <a:pPr algn="ctr"/>
            <a:r>
              <a:rPr lang="en-US" sz="2700" dirty="0"/>
              <a:t>Dumbed-down English Language Arts (ELA) and Mathematics Standards (aka Common Core)</a:t>
            </a:r>
            <a:br>
              <a:rPr lang="en-US" dirty="0"/>
            </a:br>
            <a:r>
              <a:rPr lang="en-US" sz="1100" dirty="0"/>
              <a:t>http://www.reynoldsnet.org/commoncore/Top%20Five%20Reasons%20Common%20Core%20Remains%20in%20Arizona.pdf</a:t>
            </a:r>
          </a:p>
        </p:txBody>
      </p:sp>
      <p:pic>
        <p:nvPicPr>
          <p:cNvPr id="4" name="Picture 3">
            <a:extLst>
              <a:ext uri="{FF2B5EF4-FFF2-40B4-BE49-F238E27FC236}">
                <a16:creationId xmlns:a16="http://schemas.microsoft.com/office/drawing/2014/main" id="{8A63062B-E63B-4544-8489-525187DDAC2A}"/>
              </a:ext>
            </a:extLst>
          </p:cNvPr>
          <p:cNvPicPr>
            <a:picLocks noChangeAspect="1"/>
          </p:cNvPicPr>
          <p:nvPr/>
        </p:nvPicPr>
        <p:blipFill>
          <a:blip r:embed="rId10"/>
          <a:stretch>
            <a:fillRect/>
          </a:stretch>
        </p:blipFill>
        <p:spPr>
          <a:xfrm>
            <a:off x="152401" y="6076038"/>
            <a:ext cx="685800" cy="728367"/>
          </a:xfrm>
          <a:prstGeom prst="rect">
            <a:avLst/>
          </a:prstGeom>
        </p:spPr>
      </p:pic>
    </p:spTree>
    <p:extLst>
      <p:ext uri="{BB962C8B-B14F-4D97-AF65-F5344CB8AC3E}">
        <p14:creationId xmlns:p14="http://schemas.microsoft.com/office/powerpoint/2010/main" val="1367217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E90C4-7322-4E1F-A0B0-E6FF9EED94FD}"/>
              </a:ext>
            </a:extLst>
          </p:cNvPr>
          <p:cNvSpPr>
            <a:spLocks noGrp="1"/>
          </p:cNvSpPr>
          <p:nvPr>
            <p:ph idx="1"/>
          </p:nvPr>
        </p:nvSpPr>
        <p:spPr/>
        <p:txBody>
          <a:bodyPr>
            <a:normAutofit/>
          </a:bodyPr>
          <a:lstStyle/>
          <a:p>
            <a:endParaRPr lang="en-US" sz="3800" dirty="0"/>
          </a:p>
          <a:p>
            <a:pPr marL="109728" indent="0">
              <a:buNone/>
            </a:pPr>
            <a:endParaRPr lang="en-US" dirty="0"/>
          </a:p>
        </p:txBody>
      </p:sp>
      <p:sp>
        <p:nvSpPr>
          <p:cNvPr id="3" name="Title 2">
            <a:extLst>
              <a:ext uri="{FF2B5EF4-FFF2-40B4-BE49-F238E27FC236}">
                <a16:creationId xmlns:a16="http://schemas.microsoft.com/office/drawing/2014/main" id="{2EB14ED7-1C42-4539-AB5D-78D92F188500}"/>
              </a:ext>
            </a:extLst>
          </p:cNvPr>
          <p:cNvSpPr>
            <a:spLocks noGrp="1"/>
          </p:cNvSpPr>
          <p:nvPr>
            <p:ph type="title"/>
          </p:nvPr>
        </p:nvSpPr>
        <p:spPr/>
        <p:txBody>
          <a:bodyPr>
            <a:normAutofit/>
          </a:bodyPr>
          <a:lstStyle/>
          <a:p>
            <a:pPr algn="ctr"/>
            <a:r>
              <a:rPr lang="en-US" sz="3100" dirty="0"/>
              <a:t>Common Core 2.0</a:t>
            </a:r>
            <a:br>
              <a:rPr lang="en-US" dirty="0"/>
            </a:br>
            <a:r>
              <a:rPr lang="en-US" sz="1000" dirty="0"/>
              <a:t>http://www.gilbertwatch.com/index.cfm/blog/a-picture-is-worth-a-thousand-common-core-standards/</a:t>
            </a:r>
          </a:p>
        </p:txBody>
      </p:sp>
      <p:pic>
        <p:nvPicPr>
          <p:cNvPr id="4" name="Picture 3">
            <a:extLst>
              <a:ext uri="{FF2B5EF4-FFF2-40B4-BE49-F238E27FC236}">
                <a16:creationId xmlns:a16="http://schemas.microsoft.com/office/drawing/2014/main" id="{8A63062B-E63B-4544-8489-525187DDAC2A}"/>
              </a:ext>
            </a:extLst>
          </p:cNvPr>
          <p:cNvPicPr>
            <a:picLocks noChangeAspect="1"/>
          </p:cNvPicPr>
          <p:nvPr/>
        </p:nvPicPr>
        <p:blipFill>
          <a:blip r:embed="rId3"/>
          <a:stretch>
            <a:fillRect/>
          </a:stretch>
        </p:blipFill>
        <p:spPr>
          <a:xfrm>
            <a:off x="152401" y="6076038"/>
            <a:ext cx="685800" cy="728367"/>
          </a:xfrm>
          <a:prstGeom prst="rect">
            <a:avLst/>
          </a:prstGeom>
        </p:spPr>
      </p:pic>
      <p:pic>
        <p:nvPicPr>
          <p:cNvPr id="6" name="Picture 5">
            <a:extLst>
              <a:ext uri="{FF2B5EF4-FFF2-40B4-BE49-F238E27FC236}">
                <a16:creationId xmlns:a16="http://schemas.microsoft.com/office/drawing/2014/main" id="{86905A13-0DA6-44A1-ACD9-7ED334381C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8623" y="1577880"/>
            <a:ext cx="5886753" cy="3702240"/>
          </a:xfrm>
          <a:prstGeom prst="rect">
            <a:avLst/>
          </a:prstGeom>
        </p:spPr>
      </p:pic>
    </p:spTree>
    <p:extLst>
      <p:ext uri="{BB962C8B-B14F-4D97-AF65-F5344CB8AC3E}">
        <p14:creationId xmlns:p14="http://schemas.microsoft.com/office/powerpoint/2010/main" val="1714402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E90C4-7322-4E1F-A0B0-E6FF9EED94FD}"/>
              </a:ext>
            </a:extLst>
          </p:cNvPr>
          <p:cNvSpPr>
            <a:spLocks noGrp="1"/>
          </p:cNvSpPr>
          <p:nvPr>
            <p:ph idx="1"/>
          </p:nvPr>
        </p:nvSpPr>
        <p:spPr>
          <a:xfrm>
            <a:off x="609600" y="1417638"/>
            <a:ext cx="8229600" cy="4525963"/>
          </a:xfrm>
        </p:spPr>
        <p:txBody>
          <a:bodyPr>
            <a:normAutofit fontScale="55000" lnSpcReduction="20000"/>
          </a:bodyPr>
          <a:lstStyle/>
          <a:p>
            <a:r>
              <a:rPr lang="en-US" dirty="0">
                <a:solidFill>
                  <a:srgbClr val="0000FF"/>
                </a:solidFill>
              </a:rPr>
              <a:t>Arizona’s Draft History &amp; Social Science Standards </a:t>
            </a:r>
            <a:r>
              <a:rPr lang="en-US" dirty="0"/>
              <a:t>are based on a framework developed by the National Social Studies Council called the C3 Framework (https://www.socialstudies.org/resources). </a:t>
            </a:r>
            <a:r>
              <a:rPr lang="en-US" dirty="0">
                <a:solidFill>
                  <a:srgbClr val="0000FF"/>
                </a:solidFill>
              </a:rPr>
              <a:t>This framework is aligned with Common Core and recommends utilizing public schools for “Social Education” and pays homage to John Dewey as this organization believes “teachers can educate for social transformation.”</a:t>
            </a:r>
            <a:r>
              <a:rPr lang="en-US" dirty="0"/>
              <a:t> </a:t>
            </a:r>
            <a:r>
              <a:rPr lang="en-US" dirty="0">
                <a:solidFill>
                  <a:srgbClr val="0000FF"/>
                </a:solidFill>
              </a:rPr>
              <a:t>They see education as a weapon for social change, not a tool for success.</a:t>
            </a:r>
            <a:r>
              <a:rPr lang="en-US" dirty="0"/>
              <a:t> (https://www.socialstudies.org/node/50751.). Let’s remember who John Dewey was... a Socialist who said, “You can’t make Socialists out of individualists. Children who know how to think for themselves spoil the harmony of the collective society which is coming, where everyone is interdependent.”</a:t>
            </a:r>
          </a:p>
          <a:p>
            <a:r>
              <a:rPr lang="en-US" dirty="0"/>
              <a:t>What the Arizona Department of Education (ADE) Standards Writing Committee appears to have done is try to be clever and put the teaching about foundational American principals, the Constitution, and the arguments for liberty at the elementary level </a:t>
            </a:r>
            <a:r>
              <a:rPr lang="en-US" dirty="0">
                <a:solidFill>
                  <a:srgbClr val="0000FF"/>
                </a:solidFill>
              </a:rPr>
              <a:t>when they’re too young to understand any of it</a:t>
            </a:r>
            <a:r>
              <a:rPr lang="en-US" dirty="0"/>
              <a:t>, and then shift towards Progressive themes as they get to high school. </a:t>
            </a:r>
          </a:p>
          <a:p>
            <a:r>
              <a:rPr lang="en-US" dirty="0"/>
              <a:t>The Draft Standards particularly when you get to the high school verbiage you begin to see the </a:t>
            </a:r>
            <a:r>
              <a:rPr lang="en-US" dirty="0">
                <a:solidFill>
                  <a:srgbClr val="0000FF"/>
                </a:solidFill>
              </a:rPr>
              <a:t>Progressive themes</a:t>
            </a:r>
            <a:r>
              <a:rPr lang="en-US" dirty="0"/>
              <a:t> coming through - the global focus and global citizenship, climate change, revolutionary movements, equating Western and Eastern traditions and cultures, downplaying Christian-Judeo values and teaching other world religions as well as humanism, atheism, secularism, political correctness, etc. There is significant emphasis on current pop culture topics rather than enduring concepts and historical knowledge, which obviously can be extremely opinion based.</a:t>
            </a:r>
          </a:p>
          <a:p>
            <a:endParaRPr lang="en-US" dirty="0"/>
          </a:p>
          <a:p>
            <a:endParaRPr lang="en-US" dirty="0"/>
          </a:p>
        </p:txBody>
      </p:sp>
      <p:sp>
        <p:nvSpPr>
          <p:cNvPr id="3" name="Title 2">
            <a:extLst>
              <a:ext uri="{FF2B5EF4-FFF2-40B4-BE49-F238E27FC236}">
                <a16:creationId xmlns:a16="http://schemas.microsoft.com/office/drawing/2014/main" id="{2EB14ED7-1C42-4539-AB5D-78D92F188500}"/>
              </a:ext>
            </a:extLst>
          </p:cNvPr>
          <p:cNvSpPr>
            <a:spLocks noGrp="1"/>
          </p:cNvSpPr>
          <p:nvPr>
            <p:ph type="title"/>
          </p:nvPr>
        </p:nvSpPr>
        <p:spPr/>
        <p:txBody>
          <a:bodyPr>
            <a:normAutofit fontScale="90000"/>
          </a:bodyPr>
          <a:lstStyle/>
          <a:p>
            <a:pPr algn="ctr"/>
            <a:r>
              <a:rPr lang="en-US" sz="3100" dirty="0"/>
              <a:t>Dumbed-down March 2018 Draft History &amp; Social Science Standards</a:t>
            </a:r>
            <a:br>
              <a:rPr lang="en-US" sz="3100" dirty="0"/>
            </a:br>
            <a:r>
              <a:rPr lang="en-US" sz="1300" dirty="0"/>
              <a:t>http://www.reynoldsnet.org/commoncore/Arizona%20Social%20Studies%20Standards.pdf</a:t>
            </a:r>
            <a:br>
              <a:rPr lang="en-US" sz="1300" dirty="0"/>
            </a:br>
            <a:endParaRPr lang="en-US" sz="1300" dirty="0"/>
          </a:p>
        </p:txBody>
      </p:sp>
      <p:pic>
        <p:nvPicPr>
          <p:cNvPr id="5" name="Picture 4" descr="Image result for children confused science class">
            <a:extLst>
              <a:ext uri="{FF2B5EF4-FFF2-40B4-BE49-F238E27FC236}">
                <a16:creationId xmlns:a16="http://schemas.microsoft.com/office/drawing/2014/main" id="{125F41C7-391F-4730-9258-86CFA6C34E5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329" y="6172201"/>
            <a:ext cx="573741" cy="533400"/>
          </a:xfrm>
          <a:prstGeom prst="rect">
            <a:avLst/>
          </a:prstGeom>
          <a:noFill/>
          <a:ln>
            <a:noFill/>
          </a:ln>
        </p:spPr>
      </p:pic>
    </p:spTree>
    <p:extLst>
      <p:ext uri="{BB962C8B-B14F-4D97-AF65-F5344CB8AC3E}">
        <p14:creationId xmlns:p14="http://schemas.microsoft.com/office/powerpoint/2010/main" val="2945903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E90C4-7322-4E1F-A0B0-E6FF9EED94FD}"/>
              </a:ext>
            </a:extLst>
          </p:cNvPr>
          <p:cNvSpPr>
            <a:spLocks noGrp="1"/>
          </p:cNvSpPr>
          <p:nvPr>
            <p:ph idx="1"/>
          </p:nvPr>
        </p:nvSpPr>
        <p:spPr>
          <a:xfrm>
            <a:off x="609600" y="1417638"/>
            <a:ext cx="8229600" cy="4525963"/>
          </a:xfrm>
        </p:spPr>
        <p:txBody>
          <a:bodyPr>
            <a:normAutofit fontScale="40000" lnSpcReduction="20000"/>
          </a:bodyPr>
          <a:lstStyle/>
          <a:p>
            <a:r>
              <a:rPr lang="en-US" sz="4000" dirty="0"/>
              <a:t>The same framework the Arizona Department of Education (ADE) working groups used to develop the March 2018 draft Science Standards, “Working with Big Ideas of Science Education” and “A Framework for K-12 Science Education,” were the basis for developing the Next Generation Science Standards (NGSS). So, </a:t>
            </a:r>
            <a:r>
              <a:rPr lang="en-US" sz="4000" dirty="0">
                <a:solidFill>
                  <a:srgbClr val="0000FF"/>
                </a:solidFill>
              </a:rPr>
              <a:t>saying these Science standards do not resemble NGSS is just a false statement.</a:t>
            </a:r>
          </a:p>
          <a:p>
            <a:r>
              <a:rPr lang="en-US" sz="4000" dirty="0"/>
              <a:t>Paul R. Gross stated, “The new [NGSS] standards leave out much important science that has worked perfectly for our students in the recent past....to follow the newest wrinkle in school pedagogy, every standard becomes a performance test, not necessarily on the history, the facts, and big ideas of science, but primarily on the students’ ability to satisfy somebody’s idea of their ‘explanation,’ or ‘modeling,’ or ‘collecting evidence’ skills and the like</a:t>
            </a:r>
            <a:r>
              <a:rPr lang="en-US" sz="4000" dirty="0">
                <a:solidFill>
                  <a:srgbClr val="0000FF"/>
                </a:solidFill>
              </a:rPr>
              <a:t>.” The Scientific Method, for example, no longer exists in these standards which has been a rigorous tool in scientific research for decades. Data cannot be fudged if using the Scientific Method!</a:t>
            </a:r>
          </a:p>
          <a:p>
            <a:r>
              <a:rPr lang="en-US" sz="4000" dirty="0">
                <a:solidFill>
                  <a:srgbClr val="0000FF"/>
                </a:solidFill>
              </a:rPr>
              <a:t>Like the Common Core Math Standards these standards are developmentally inappropriate in K-5</a:t>
            </a:r>
            <a:r>
              <a:rPr lang="en-US" sz="4000" baseline="30000" dirty="0">
                <a:solidFill>
                  <a:srgbClr val="0000FF"/>
                </a:solidFill>
              </a:rPr>
              <a:t>th</a:t>
            </a:r>
            <a:r>
              <a:rPr lang="en-US" sz="4000" dirty="0">
                <a:solidFill>
                  <a:srgbClr val="0000FF"/>
                </a:solidFill>
              </a:rPr>
              <a:t> grade.</a:t>
            </a:r>
            <a:r>
              <a:rPr lang="en-US" sz="4000" dirty="0"/>
              <a:t> Children under 11 years old cannot think “abstractly, persevere when solving problems, or analyze strategically.” These draft Arizona Science Standards are </a:t>
            </a:r>
            <a:r>
              <a:rPr lang="en-US" sz="4000" i="1" dirty="0"/>
              <a:t>very</a:t>
            </a:r>
            <a:r>
              <a:rPr lang="en-US" sz="4000" dirty="0"/>
              <a:t> generic and often delayed on when science topics are introduced, especially in Kindergarten through 5</a:t>
            </a:r>
            <a:r>
              <a:rPr lang="en-US" sz="4000" baseline="30000" dirty="0"/>
              <a:t>th</a:t>
            </a:r>
            <a:r>
              <a:rPr lang="en-US" sz="4000" dirty="0"/>
              <a:t> grade.</a:t>
            </a:r>
          </a:p>
          <a:p>
            <a:pPr marL="109728" indent="0">
              <a:buNone/>
            </a:pPr>
            <a:endParaRPr lang="en-US" dirty="0"/>
          </a:p>
          <a:p>
            <a:endParaRPr lang="en-US" dirty="0"/>
          </a:p>
          <a:p>
            <a:endParaRPr lang="en-US" dirty="0"/>
          </a:p>
          <a:p>
            <a:endParaRPr lang="en-US" dirty="0"/>
          </a:p>
          <a:p>
            <a:endParaRPr lang="en-US" dirty="0"/>
          </a:p>
          <a:p>
            <a:endParaRPr lang="en-US" dirty="0"/>
          </a:p>
        </p:txBody>
      </p:sp>
      <p:sp>
        <p:nvSpPr>
          <p:cNvPr id="3" name="Title 2">
            <a:extLst>
              <a:ext uri="{FF2B5EF4-FFF2-40B4-BE49-F238E27FC236}">
                <a16:creationId xmlns:a16="http://schemas.microsoft.com/office/drawing/2014/main" id="{2EB14ED7-1C42-4539-AB5D-78D92F188500}"/>
              </a:ext>
            </a:extLst>
          </p:cNvPr>
          <p:cNvSpPr>
            <a:spLocks noGrp="1"/>
          </p:cNvSpPr>
          <p:nvPr>
            <p:ph type="title"/>
          </p:nvPr>
        </p:nvSpPr>
        <p:spPr/>
        <p:txBody>
          <a:bodyPr>
            <a:normAutofit fontScale="90000"/>
          </a:bodyPr>
          <a:lstStyle/>
          <a:p>
            <a:pPr algn="ctr"/>
            <a:r>
              <a:rPr lang="en-US" sz="3100" dirty="0"/>
              <a:t>Dumbed-down March 2018 Draft Science Standards</a:t>
            </a:r>
            <a:br>
              <a:rPr lang="en-US" sz="3300" dirty="0"/>
            </a:br>
            <a:r>
              <a:rPr lang="en-US" sz="1300" dirty="0"/>
              <a:t>http://www.reynoldsnet.org/commoncore/Science%20Standards_Executive_summary.pdf</a:t>
            </a:r>
            <a:br>
              <a:rPr lang="en-US" sz="1300" dirty="0"/>
            </a:br>
            <a:endParaRPr lang="en-US" sz="1300" dirty="0"/>
          </a:p>
        </p:txBody>
      </p:sp>
      <p:pic>
        <p:nvPicPr>
          <p:cNvPr id="4" name="Picture 3">
            <a:extLst>
              <a:ext uri="{FF2B5EF4-FFF2-40B4-BE49-F238E27FC236}">
                <a16:creationId xmlns:a16="http://schemas.microsoft.com/office/drawing/2014/main" id="{D3C8F82F-1FC8-4DB5-BC66-3D698793129F}"/>
              </a:ext>
            </a:extLst>
          </p:cNvPr>
          <p:cNvPicPr>
            <a:picLocks noChangeAspect="1"/>
          </p:cNvPicPr>
          <p:nvPr/>
        </p:nvPicPr>
        <p:blipFill>
          <a:blip r:embed="rId3"/>
          <a:stretch>
            <a:fillRect/>
          </a:stretch>
        </p:blipFill>
        <p:spPr>
          <a:xfrm>
            <a:off x="152753" y="6124446"/>
            <a:ext cx="609247" cy="666879"/>
          </a:xfrm>
          <a:prstGeom prst="rect">
            <a:avLst/>
          </a:prstGeom>
        </p:spPr>
      </p:pic>
    </p:spTree>
    <p:extLst>
      <p:ext uri="{BB962C8B-B14F-4D97-AF65-F5344CB8AC3E}">
        <p14:creationId xmlns:p14="http://schemas.microsoft.com/office/powerpoint/2010/main" val="2901041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818123-F9C7-41F3-BCD7-7B99E49FA253}"/>
              </a:ext>
            </a:extLst>
          </p:cNvPr>
          <p:cNvSpPr>
            <a:spLocks noGrp="1"/>
          </p:cNvSpPr>
          <p:nvPr>
            <p:ph idx="1"/>
          </p:nvPr>
        </p:nvSpPr>
        <p:spPr/>
        <p:txBody>
          <a:bodyPr>
            <a:normAutofit fontScale="62500" lnSpcReduction="20000"/>
          </a:bodyPr>
          <a:lstStyle/>
          <a:p>
            <a:r>
              <a:rPr lang="en-US" dirty="0">
                <a:solidFill>
                  <a:srgbClr val="0000FF"/>
                </a:solidFill>
              </a:rPr>
              <a:t>Scottsdale Unified School District (SUSD): </a:t>
            </a:r>
            <a:r>
              <a:rPr lang="en-US" u="sng" dirty="0"/>
              <a:t>50 Myths and Lies That Threaten America’s Public Schools: The REAL Crisis in Education</a:t>
            </a:r>
            <a:r>
              <a:rPr lang="en-US" dirty="0"/>
              <a:t>. This book is nothing more than a self-serving piece of political propaganda for the government run school and opposes charter schools, school choice and school vouchers. Outside groups were brought into Scottsdale Middle School to be taught a five week course on Islam that students were not permitted to bring home- this is unapproved curriculum!</a:t>
            </a:r>
          </a:p>
          <a:p>
            <a:r>
              <a:rPr lang="en-US" dirty="0">
                <a:solidFill>
                  <a:srgbClr val="0000FF"/>
                </a:solidFill>
              </a:rPr>
              <a:t>Kyrene School District: </a:t>
            </a:r>
            <a:r>
              <a:rPr lang="en-US" u="sng" dirty="0"/>
              <a:t>United Nations Declaration of Human Rights</a:t>
            </a:r>
            <a:r>
              <a:rPr lang="en-US" dirty="0"/>
              <a:t> which is taught and promoted to 5</a:t>
            </a:r>
            <a:r>
              <a:rPr lang="en-US" baseline="30000" dirty="0"/>
              <a:t>th</a:t>
            </a:r>
            <a:r>
              <a:rPr lang="en-US" dirty="0"/>
              <a:t> graders.</a:t>
            </a:r>
          </a:p>
          <a:p>
            <a:r>
              <a:rPr lang="en-US" dirty="0">
                <a:solidFill>
                  <a:srgbClr val="0000FF"/>
                </a:solidFill>
              </a:rPr>
              <a:t>Tempe Unified High School District (TUHSD): </a:t>
            </a:r>
            <a:r>
              <a:rPr lang="en-US" dirty="0"/>
              <a:t>Planned Parenthood </a:t>
            </a:r>
            <a:r>
              <a:rPr lang="en-US" u="sng" dirty="0"/>
              <a:t>FLASH sex education</a:t>
            </a:r>
            <a:r>
              <a:rPr lang="en-US" dirty="0"/>
              <a:t> promoting abortion, causal sex, LGBTQ ideals, etc.</a:t>
            </a:r>
          </a:p>
          <a:p>
            <a:r>
              <a:rPr lang="en-US" dirty="0">
                <a:solidFill>
                  <a:srgbClr val="0000FF"/>
                </a:solidFill>
              </a:rPr>
              <a:t>Arizona’s Measurement of Educational Readiness to Inform Teaching (AzMERIT) state-wide assessment</a:t>
            </a:r>
            <a:r>
              <a:rPr lang="en-US" dirty="0"/>
              <a:t>: Comparing articles and audio calling our form of government a Democracy </a:t>
            </a:r>
            <a:r>
              <a:rPr lang="en-US" i="1" dirty="0"/>
              <a:t>not</a:t>
            </a:r>
            <a:r>
              <a:rPr lang="en-US" dirty="0"/>
              <a:t> a Constitutional Republic. Stating early settlers were not patriotic for cutting down trees to build their homes.</a:t>
            </a:r>
          </a:p>
          <a:p>
            <a:r>
              <a:rPr lang="en-US" dirty="0">
                <a:solidFill>
                  <a:srgbClr val="0000FF"/>
                </a:solidFill>
              </a:rPr>
              <a:t>National Assessment for Education Progress (NAEP): </a:t>
            </a:r>
            <a:r>
              <a:rPr lang="en-US" dirty="0"/>
              <a:t>Tying man’s use of hydrocarbons to increases in global temperature rises- proven false by countless scientific research!</a:t>
            </a:r>
          </a:p>
          <a:p>
            <a:endParaRPr lang="en-US" dirty="0"/>
          </a:p>
        </p:txBody>
      </p:sp>
      <p:sp>
        <p:nvSpPr>
          <p:cNvPr id="3" name="Title 2">
            <a:extLst>
              <a:ext uri="{FF2B5EF4-FFF2-40B4-BE49-F238E27FC236}">
                <a16:creationId xmlns:a16="http://schemas.microsoft.com/office/drawing/2014/main" id="{1260706B-5928-4799-90F1-5C259C3BB089}"/>
              </a:ext>
            </a:extLst>
          </p:cNvPr>
          <p:cNvSpPr>
            <a:spLocks noGrp="1"/>
          </p:cNvSpPr>
          <p:nvPr>
            <p:ph type="title"/>
          </p:nvPr>
        </p:nvSpPr>
        <p:spPr/>
        <p:txBody>
          <a:bodyPr>
            <a:normAutofit fontScale="90000"/>
          </a:bodyPr>
          <a:lstStyle/>
          <a:p>
            <a:pPr algn="ctr"/>
            <a:r>
              <a:rPr lang="en-US" sz="3100" dirty="0"/>
              <a:t>Examples of Curriculum and Assessments Promoting Far-Left Ideology</a:t>
            </a:r>
            <a:r>
              <a:rPr lang="en-US" dirty="0"/>
              <a:t>	</a:t>
            </a:r>
          </a:p>
        </p:txBody>
      </p:sp>
      <p:pic>
        <p:nvPicPr>
          <p:cNvPr id="7" name="Picture 6">
            <a:extLst>
              <a:ext uri="{FF2B5EF4-FFF2-40B4-BE49-F238E27FC236}">
                <a16:creationId xmlns:a16="http://schemas.microsoft.com/office/drawing/2014/main" id="{8878A4D3-0A10-43EB-90A5-41F769845F00}"/>
              </a:ext>
            </a:extLst>
          </p:cNvPr>
          <p:cNvPicPr>
            <a:picLocks noChangeAspect="1"/>
          </p:cNvPicPr>
          <p:nvPr/>
        </p:nvPicPr>
        <p:blipFill>
          <a:blip r:embed="rId3"/>
          <a:stretch>
            <a:fillRect/>
          </a:stretch>
        </p:blipFill>
        <p:spPr>
          <a:xfrm>
            <a:off x="8380858" y="1084715"/>
            <a:ext cx="667989" cy="972686"/>
          </a:xfrm>
          <a:prstGeom prst="rect">
            <a:avLst/>
          </a:prstGeom>
        </p:spPr>
      </p:pic>
      <p:pic>
        <p:nvPicPr>
          <p:cNvPr id="8" name="Picture 7">
            <a:extLst>
              <a:ext uri="{FF2B5EF4-FFF2-40B4-BE49-F238E27FC236}">
                <a16:creationId xmlns:a16="http://schemas.microsoft.com/office/drawing/2014/main" id="{A28BBD8E-103D-4476-BDED-18F934E2A85A}"/>
              </a:ext>
            </a:extLst>
          </p:cNvPr>
          <p:cNvPicPr>
            <a:picLocks noChangeAspect="1"/>
          </p:cNvPicPr>
          <p:nvPr/>
        </p:nvPicPr>
        <p:blipFill>
          <a:blip r:embed="rId4"/>
          <a:stretch>
            <a:fillRect/>
          </a:stretch>
        </p:blipFill>
        <p:spPr>
          <a:xfrm>
            <a:off x="8404886" y="2792047"/>
            <a:ext cx="563828" cy="753488"/>
          </a:xfrm>
          <a:prstGeom prst="rect">
            <a:avLst/>
          </a:prstGeom>
        </p:spPr>
      </p:pic>
      <p:pic>
        <p:nvPicPr>
          <p:cNvPr id="9" name="Picture 8">
            <a:extLst>
              <a:ext uri="{FF2B5EF4-FFF2-40B4-BE49-F238E27FC236}">
                <a16:creationId xmlns:a16="http://schemas.microsoft.com/office/drawing/2014/main" id="{C225AB86-7208-4FEE-BB48-4BF20535EC85}"/>
              </a:ext>
            </a:extLst>
          </p:cNvPr>
          <p:cNvPicPr>
            <a:picLocks noChangeAspect="1"/>
          </p:cNvPicPr>
          <p:nvPr/>
        </p:nvPicPr>
        <p:blipFill>
          <a:blip r:embed="rId5"/>
          <a:stretch>
            <a:fillRect/>
          </a:stretch>
        </p:blipFill>
        <p:spPr>
          <a:xfrm>
            <a:off x="152401" y="6260208"/>
            <a:ext cx="1066800" cy="498134"/>
          </a:xfrm>
          <a:prstGeom prst="rect">
            <a:avLst/>
          </a:prstGeom>
        </p:spPr>
      </p:pic>
      <p:pic>
        <p:nvPicPr>
          <p:cNvPr id="10" name="Picture 9">
            <a:extLst>
              <a:ext uri="{FF2B5EF4-FFF2-40B4-BE49-F238E27FC236}">
                <a16:creationId xmlns:a16="http://schemas.microsoft.com/office/drawing/2014/main" id="{8C7D5847-31B1-4836-B649-A44F935C9690}"/>
              </a:ext>
            </a:extLst>
          </p:cNvPr>
          <p:cNvPicPr>
            <a:picLocks noChangeAspect="1"/>
          </p:cNvPicPr>
          <p:nvPr/>
        </p:nvPicPr>
        <p:blipFill>
          <a:blip r:embed="rId6"/>
          <a:stretch>
            <a:fillRect/>
          </a:stretch>
        </p:blipFill>
        <p:spPr>
          <a:xfrm>
            <a:off x="6553200" y="6247401"/>
            <a:ext cx="2246825" cy="371475"/>
          </a:xfrm>
          <a:prstGeom prst="rect">
            <a:avLst/>
          </a:prstGeom>
        </p:spPr>
      </p:pic>
      <p:pic>
        <p:nvPicPr>
          <p:cNvPr id="11" name="Picture 10">
            <a:extLst>
              <a:ext uri="{FF2B5EF4-FFF2-40B4-BE49-F238E27FC236}">
                <a16:creationId xmlns:a16="http://schemas.microsoft.com/office/drawing/2014/main" id="{39015F8B-8B41-4178-8224-C9A70C6625BE}"/>
              </a:ext>
            </a:extLst>
          </p:cNvPr>
          <p:cNvPicPr>
            <a:picLocks noChangeAspect="1"/>
          </p:cNvPicPr>
          <p:nvPr/>
        </p:nvPicPr>
        <p:blipFill>
          <a:blip r:embed="rId7"/>
          <a:stretch>
            <a:fillRect/>
          </a:stretch>
        </p:blipFill>
        <p:spPr>
          <a:xfrm>
            <a:off x="4953000" y="6247401"/>
            <a:ext cx="1290638" cy="371475"/>
          </a:xfrm>
          <a:prstGeom prst="rect">
            <a:avLst/>
          </a:prstGeom>
        </p:spPr>
      </p:pic>
    </p:spTree>
    <p:extLst>
      <p:ext uri="{BB962C8B-B14F-4D97-AF65-F5344CB8AC3E}">
        <p14:creationId xmlns:p14="http://schemas.microsoft.com/office/powerpoint/2010/main" val="630301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71CD40-05DE-4E89-B2CA-7059C4865CD7}"/>
              </a:ext>
            </a:extLst>
          </p:cNvPr>
          <p:cNvSpPr>
            <a:spLocks noGrp="1"/>
          </p:cNvSpPr>
          <p:nvPr>
            <p:ph idx="1"/>
          </p:nvPr>
        </p:nvSpPr>
        <p:spPr/>
        <p:txBody>
          <a:bodyPr>
            <a:normAutofit fontScale="70000" lnSpcReduction="20000"/>
          </a:bodyPr>
          <a:lstStyle/>
          <a:p>
            <a:r>
              <a:rPr lang="en-US" dirty="0"/>
              <a:t>According to Arizona Law, ARS 15-511, “any employee of a school district or charter school who is acting as an agent of our working in an official capacity for the school district or charter school may not give pupils written materials to influence the outcome of an election or to advocate support for or opposition to pending or proposed legislation.” Violations of this statute are punishable by fines up to $5,000, and violators can be held personal liable to repay misused funds.</a:t>
            </a:r>
          </a:p>
          <a:p>
            <a:r>
              <a:rPr lang="en-US" dirty="0">
                <a:solidFill>
                  <a:srgbClr val="0000FF"/>
                </a:solidFill>
                <a:hlinkClick r:id="rId2"/>
              </a:rPr>
              <a:t>SB1009</a:t>
            </a:r>
            <a:r>
              <a:rPr lang="en-US" dirty="0"/>
              <a:t>, adopted in 2012, states, “no school district or charter school may endorse or support a program that does not give preference to childbirth and adoption over elective abortion.” Therefore, any Planned Parenthood sex education taught in schools that promotes abortion is against Arizona law! </a:t>
            </a:r>
          </a:p>
          <a:p>
            <a:r>
              <a:rPr lang="en-US" dirty="0"/>
              <a:t>The Superintendent and Governing Board have the duty to ensure that </a:t>
            </a:r>
            <a:r>
              <a:rPr lang="en-US" u="sng" dirty="0"/>
              <a:t>all</a:t>
            </a:r>
            <a:r>
              <a:rPr lang="en-US" dirty="0"/>
              <a:t> activities and </a:t>
            </a:r>
            <a:r>
              <a:rPr lang="en-US" u="sng" dirty="0"/>
              <a:t>all</a:t>
            </a:r>
            <a:r>
              <a:rPr lang="en-US" dirty="0"/>
              <a:t> personnel are in accordance with the laws of the State of Arizona, the rules of the Arizona Administrative Code, and the adopted policies of the Governing Board.</a:t>
            </a:r>
          </a:p>
          <a:p>
            <a:endParaRPr lang="en-US" dirty="0"/>
          </a:p>
        </p:txBody>
      </p:sp>
      <p:sp>
        <p:nvSpPr>
          <p:cNvPr id="3" name="Title 2">
            <a:extLst>
              <a:ext uri="{FF2B5EF4-FFF2-40B4-BE49-F238E27FC236}">
                <a16:creationId xmlns:a16="http://schemas.microsoft.com/office/drawing/2014/main" id="{D0A94250-AD0B-45B8-A153-69EFB62F58A0}"/>
              </a:ext>
            </a:extLst>
          </p:cNvPr>
          <p:cNvSpPr>
            <a:spLocks noGrp="1"/>
          </p:cNvSpPr>
          <p:nvPr>
            <p:ph type="title"/>
          </p:nvPr>
        </p:nvSpPr>
        <p:spPr/>
        <p:txBody>
          <a:bodyPr>
            <a:normAutofit fontScale="90000"/>
          </a:bodyPr>
          <a:lstStyle/>
          <a:p>
            <a:pPr algn="ctr"/>
            <a:r>
              <a:rPr lang="en-US" sz="3600" dirty="0"/>
              <a:t>“Civic Engagement” in Schools through Curriculum- Violates the Law!</a:t>
            </a:r>
            <a:br>
              <a:rPr lang="en-US" dirty="0"/>
            </a:br>
            <a:r>
              <a:rPr lang="en-US" sz="1300" dirty="0"/>
              <a:t>https://www.azleg.gov/ars/15/00511.htm</a:t>
            </a:r>
          </a:p>
        </p:txBody>
      </p:sp>
      <p:pic>
        <p:nvPicPr>
          <p:cNvPr id="4" name="Picture 3">
            <a:extLst>
              <a:ext uri="{FF2B5EF4-FFF2-40B4-BE49-F238E27FC236}">
                <a16:creationId xmlns:a16="http://schemas.microsoft.com/office/drawing/2014/main" id="{54482E86-2889-4217-B140-675A0B7A0A02}"/>
              </a:ext>
            </a:extLst>
          </p:cNvPr>
          <p:cNvPicPr>
            <a:picLocks noChangeAspect="1"/>
          </p:cNvPicPr>
          <p:nvPr/>
        </p:nvPicPr>
        <p:blipFill>
          <a:blip r:embed="rId3"/>
          <a:stretch>
            <a:fillRect/>
          </a:stretch>
        </p:blipFill>
        <p:spPr>
          <a:xfrm>
            <a:off x="152400" y="6324600"/>
            <a:ext cx="1435776" cy="304800"/>
          </a:xfrm>
          <a:prstGeom prst="rect">
            <a:avLst/>
          </a:prstGeom>
        </p:spPr>
      </p:pic>
    </p:spTree>
    <p:extLst>
      <p:ext uri="{BB962C8B-B14F-4D97-AF65-F5344CB8AC3E}">
        <p14:creationId xmlns:p14="http://schemas.microsoft.com/office/powerpoint/2010/main" val="4066642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DD735F-BEE1-4AB0-8C35-EDBF74E37F19}"/>
              </a:ext>
            </a:extLst>
          </p:cNvPr>
          <p:cNvSpPr>
            <a:spLocks noGrp="1"/>
          </p:cNvSpPr>
          <p:nvPr>
            <p:ph idx="1"/>
          </p:nvPr>
        </p:nvSpPr>
        <p:spPr/>
        <p:txBody>
          <a:bodyPr>
            <a:normAutofit fontScale="70000" lnSpcReduction="20000"/>
          </a:bodyPr>
          <a:lstStyle/>
          <a:p>
            <a:r>
              <a:rPr lang="en-US" dirty="0"/>
              <a:t>The Arizona Department of Education’s (ADE’s) “Excellence in Civic Engagement Program” is cleverly worded but, in truth, is a devious nationally-coordinated political activist program that encourages children to immerse themselves in various social, economic, and political “causes” via youth street activism, political lobbying efforts, community organizing, and connects youth with militant, radical, and political groups.</a:t>
            </a:r>
          </a:p>
          <a:p>
            <a:r>
              <a:rPr lang="en-US" dirty="0"/>
              <a:t>Among its many politically motivated aims is the goal of lowering the voting age to 16.</a:t>
            </a:r>
          </a:p>
          <a:p>
            <a:r>
              <a:rPr lang="en-US" dirty="0"/>
              <a:t>The more extensively a school or District weaves this “Civic Engagement” program throughout its curriculum at every grade level, the higher up in ranking the school moves in the ADE awards program. It’s been very well strategized and attempts to use “research” documents to hide its obvious political undertones. It uses not only the terms “Civic Engagement,” but also “Action Civics,” and “Service-Based Learning.”</a:t>
            </a:r>
          </a:p>
        </p:txBody>
      </p:sp>
      <p:sp>
        <p:nvSpPr>
          <p:cNvPr id="3" name="Title 2">
            <a:extLst>
              <a:ext uri="{FF2B5EF4-FFF2-40B4-BE49-F238E27FC236}">
                <a16:creationId xmlns:a16="http://schemas.microsoft.com/office/drawing/2014/main" id="{A92D8806-8E00-4946-B80F-497314845DB0}"/>
              </a:ext>
            </a:extLst>
          </p:cNvPr>
          <p:cNvSpPr>
            <a:spLocks noGrp="1"/>
          </p:cNvSpPr>
          <p:nvPr>
            <p:ph type="title"/>
          </p:nvPr>
        </p:nvSpPr>
        <p:spPr/>
        <p:txBody>
          <a:bodyPr>
            <a:normAutofit/>
          </a:bodyPr>
          <a:lstStyle/>
          <a:p>
            <a:pPr algn="ctr"/>
            <a:r>
              <a:rPr lang="en-US" sz="2600" dirty="0"/>
              <a:t>ADE “Excellence in Civics Engagement Program”</a:t>
            </a:r>
            <a:br>
              <a:rPr lang="en-US" sz="2600" dirty="0"/>
            </a:br>
            <a:r>
              <a:rPr lang="en-US" sz="1200" dirty="0"/>
              <a:t>https://www.azed.gov/civicengagement/</a:t>
            </a:r>
          </a:p>
        </p:txBody>
      </p:sp>
      <p:pic>
        <p:nvPicPr>
          <p:cNvPr id="4" name="Picture 3">
            <a:extLst>
              <a:ext uri="{FF2B5EF4-FFF2-40B4-BE49-F238E27FC236}">
                <a16:creationId xmlns:a16="http://schemas.microsoft.com/office/drawing/2014/main" id="{98942A21-CFB1-45A8-857B-7622BE795C9F}"/>
              </a:ext>
            </a:extLst>
          </p:cNvPr>
          <p:cNvPicPr>
            <a:picLocks noChangeAspect="1"/>
          </p:cNvPicPr>
          <p:nvPr/>
        </p:nvPicPr>
        <p:blipFill>
          <a:blip r:embed="rId2"/>
          <a:stretch>
            <a:fillRect/>
          </a:stretch>
        </p:blipFill>
        <p:spPr>
          <a:xfrm>
            <a:off x="100704" y="6204251"/>
            <a:ext cx="585096" cy="609680"/>
          </a:xfrm>
          <a:prstGeom prst="rect">
            <a:avLst/>
          </a:prstGeom>
        </p:spPr>
      </p:pic>
    </p:spTree>
    <p:extLst>
      <p:ext uri="{BB962C8B-B14F-4D97-AF65-F5344CB8AC3E}">
        <p14:creationId xmlns:p14="http://schemas.microsoft.com/office/powerpoint/2010/main" val="694886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051EF4-1C37-4602-9783-637779A86A72}"/>
              </a:ext>
            </a:extLst>
          </p:cNvPr>
          <p:cNvSpPr>
            <a:spLocks noGrp="1"/>
          </p:cNvSpPr>
          <p:nvPr>
            <p:ph idx="1"/>
          </p:nvPr>
        </p:nvSpPr>
        <p:spPr>
          <a:xfrm>
            <a:off x="457200" y="1367626"/>
            <a:ext cx="8229600" cy="4525963"/>
          </a:xfrm>
        </p:spPr>
        <p:txBody>
          <a:bodyPr>
            <a:noAutofit/>
          </a:bodyPr>
          <a:lstStyle/>
          <a:p>
            <a:r>
              <a:rPr lang="en-US" sz="1750" dirty="0"/>
              <a:t>“Action Civics” is nothing more than youth street activism involving youth in political, social, and economic causes connecting them to the activist political groups at an early age.</a:t>
            </a:r>
          </a:p>
          <a:p>
            <a:r>
              <a:rPr lang="en-US" sz="1750" dirty="0"/>
              <a:t>It is designed to ensure young people, while they are still impressionable, to become indoctrinated by their “activist teachers,” and by way of their K-12 curriculum.</a:t>
            </a:r>
          </a:p>
          <a:p>
            <a:r>
              <a:rPr lang="en-US" sz="1750" dirty="0"/>
              <a:t>At an ADE “Civics Engagement” Training session, an outside training group not only </a:t>
            </a:r>
            <a:r>
              <a:rPr lang="en-US" sz="1750" i="1" dirty="0"/>
              <a:t>provided</a:t>
            </a:r>
            <a:r>
              <a:rPr lang="en-US" sz="1750" dirty="0"/>
              <a:t> teachers with curriculum but </a:t>
            </a:r>
            <a:r>
              <a:rPr lang="en-US" sz="1750" i="1" dirty="0"/>
              <a:t>how</a:t>
            </a:r>
            <a:r>
              <a:rPr lang="en-US" sz="1750" dirty="0"/>
              <a:t> to structure their class to push social, economic, and a political agenda. They were told to “start with the (activist) cause because if they tried to start with an academic standard, it would never work.”</a:t>
            </a:r>
          </a:p>
          <a:p>
            <a:r>
              <a:rPr lang="en-US" sz="1750" dirty="0"/>
              <a:t>This program will be taught </a:t>
            </a:r>
            <a:r>
              <a:rPr lang="en-US" sz="1750" u="sng" dirty="0"/>
              <a:t>during</a:t>
            </a:r>
            <a:r>
              <a:rPr lang="en-US" sz="1750" dirty="0"/>
              <a:t> the school day, and teachers were to make sure their students </a:t>
            </a:r>
            <a:r>
              <a:rPr lang="en-US" sz="1750" i="1" dirty="0"/>
              <a:t>deeply</a:t>
            </a:r>
            <a:r>
              <a:rPr lang="en-US" sz="1750" dirty="0"/>
              <a:t> ponder their cause so they connect to it “emotionally and cognitively.” This program is currently being worked into the March 2018 draft History &amp; Social Science standards as we speak by Tammy Waller who is also the coordinator of this ADE “Excellence in Civic Engagement” Program!</a:t>
            </a:r>
          </a:p>
        </p:txBody>
      </p:sp>
      <p:sp>
        <p:nvSpPr>
          <p:cNvPr id="3" name="Title 2">
            <a:extLst>
              <a:ext uri="{FF2B5EF4-FFF2-40B4-BE49-F238E27FC236}">
                <a16:creationId xmlns:a16="http://schemas.microsoft.com/office/drawing/2014/main" id="{D45384F8-4D67-4A7A-963A-04B34B175AC8}"/>
              </a:ext>
            </a:extLst>
          </p:cNvPr>
          <p:cNvSpPr>
            <a:spLocks noGrp="1"/>
          </p:cNvSpPr>
          <p:nvPr>
            <p:ph type="title"/>
          </p:nvPr>
        </p:nvSpPr>
        <p:spPr/>
        <p:txBody>
          <a:bodyPr>
            <a:normAutofit/>
          </a:bodyPr>
          <a:lstStyle/>
          <a:p>
            <a:pPr algn="ctr"/>
            <a:r>
              <a:rPr lang="en-US" dirty="0"/>
              <a:t>“Action Civics” not “Old Civics”</a:t>
            </a:r>
            <a:br>
              <a:rPr lang="en-US" dirty="0"/>
            </a:br>
            <a:r>
              <a:rPr lang="en-US" sz="1300" dirty="0"/>
              <a:t>http://www.usingtheirwords.org/childrens-literature</a:t>
            </a:r>
          </a:p>
        </p:txBody>
      </p:sp>
      <p:pic>
        <p:nvPicPr>
          <p:cNvPr id="4" name="Picture 3">
            <a:extLst>
              <a:ext uri="{FF2B5EF4-FFF2-40B4-BE49-F238E27FC236}">
                <a16:creationId xmlns:a16="http://schemas.microsoft.com/office/drawing/2014/main" id="{8D3A0F0E-041E-4F4D-B269-EE90870A589B}"/>
              </a:ext>
            </a:extLst>
          </p:cNvPr>
          <p:cNvPicPr>
            <a:picLocks noChangeAspect="1"/>
          </p:cNvPicPr>
          <p:nvPr/>
        </p:nvPicPr>
        <p:blipFill>
          <a:blip r:embed="rId2"/>
          <a:stretch>
            <a:fillRect/>
          </a:stretch>
        </p:blipFill>
        <p:spPr>
          <a:xfrm>
            <a:off x="126552" y="6172200"/>
            <a:ext cx="588169" cy="612882"/>
          </a:xfrm>
          <a:prstGeom prst="rect">
            <a:avLst/>
          </a:prstGeom>
        </p:spPr>
      </p:pic>
      <p:pic>
        <p:nvPicPr>
          <p:cNvPr id="13" name="Picture 12">
            <a:extLst>
              <a:ext uri="{FF2B5EF4-FFF2-40B4-BE49-F238E27FC236}">
                <a16:creationId xmlns:a16="http://schemas.microsoft.com/office/drawing/2014/main" id="{9095E5E1-1729-4965-8E73-9AC54167F06D}"/>
              </a:ext>
            </a:extLst>
          </p:cNvPr>
          <p:cNvPicPr>
            <a:picLocks noChangeAspect="1"/>
          </p:cNvPicPr>
          <p:nvPr/>
        </p:nvPicPr>
        <p:blipFill>
          <a:blip r:embed="rId3"/>
          <a:stretch>
            <a:fillRect/>
          </a:stretch>
        </p:blipFill>
        <p:spPr>
          <a:xfrm>
            <a:off x="8153400" y="5829840"/>
            <a:ext cx="650349" cy="941155"/>
          </a:xfrm>
          <a:prstGeom prst="rect">
            <a:avLst/>
          </a:prstGeom>
        </p:spPr>
      </p:pic>
    </p:spTree>
    <p:extLst>
      <p:ext uri="{BB962C8B-B14F-4D97-AF65-F5344CB8AC3E}">
        <p14:creationId xmlns:p14="http://schemas.microsoft.com/office/powerpoint/2010/main" val="1392376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B45180-5E35-4892-89DF-5934084B6965}"/>
              </a:ext>
            </a:extLst>
          </p:cNvPr>
          <p:cNvSpPr>
            <a:spLocks noGrp="1"/>
          </p:cNvSpPr>
          <p:nvPr>
            <p:ph idx="1"/>
          </p:nvPr>
        </p:nvSpPr>
        <p:spPr/>
        <p:txBody>
          <a:bodyPr>
            <a:normAutofit fontScale="70000" lnSpcReduction="20000"/>
          </a:bodyPr>
          <a:lstStyle/>
          <a:p>
            <a:r>
              <a:rPr lang="en-US" dirty="0"/>
              <a:t>Not only does the “Civic Engagement” program affect K-12 schools it is taught at Arizona State University’s (ASU’s)     teacher and principal preparation programs.</a:t>
            </a:r>
          </a:p>
          <a:p>
            <a:r>
              <a:rPr lang="en-US" dirty="0"/>
              <a:t>Deborah Ruiz, ASU’s director of Community Engagement Programs is on the ADE “Civic Engagement Committee” and was one of faculty instructing teachers which said “teachers should start with the ‘activist cause’ because if you start with an academic standard it will never work.”</a:t>
            </a:r>
          </a:p>
          <a:p>
            <a:r>
              <a:rPr lang="en-US" dirty="0"/>
              <a:t>Daniel </a:t>
            </a:r>
            <a:r>
              <a:rPr lang="en-US" dirty="0" err="1"/>
              <a:t>Liou</a:t>
            </a:r>
            <a:r>
              <a:rPr lang="en-US" dirty="0"/>
              <a:t>, an assistant professor in ASU’s teacher and principal preparation program, is involved in “Teachers 4 Social Justice” which is connected to La Raza. His teaching focuses on “white-serving institutions” and in “making social justice central to their daily responsibilities.”</a:t>
            </a:r>
          </a:p>
          <a:p>
            <a:r>
              <a:rPr lang="en-US" dirty="0"/>
              <a:t>It would be reasonable to assume similar activist professors    are working in teacher preparation programs at NAU and UA     as well. I saw many Tier 1 courses in the course catalog at UA very similar to those offered by Daniel </a:t>
            </a:r>
            <a:r>
              <a:rPr lang="en-US" dirty="0" err="1"/>
              <a:t>Liou</a:t>
            </a:r>
            <a:r>
              <a:rPr lang="en-US" dirty="0"/>
              <a:t> at ASU.</a:t>
            </a:r>
          </a:p>
        </p:txBody>
      </p:sp>
      <p:sp>
        <p:nvSpPr>
          <p:cNvPr id="3" name="Title 2">
            <a:extLst>
              <a:ext uri="{FF2B5EF4-FFF2-40B4-BE49-F238E27FC236}">
                <a16:creationId xmlns:a16="http://schemas.microsoft.com/office/drawing/2014/main" id="{313B987D-D171-4D4A-86D1-C837B86ABB94}"/>
              </a:ext>
            </a:extLst>
          </p:cNvPr>
          <p:cNvSpPr>
            <a:spLocks noGrp="1"/>
          </p:cNvSpPr>
          <p:nvPr>
            <p:ph type="title"/>
          </p:nvPr>
        </p:nvSpPr>
        <p:spPr>
          <a:xfrm>
            <a:off x="457200" y="152400"/>
            <a:ext cx="8229600" cy="1265238"/>
          </a:xfrm>
        </p:spPr>
        <p:txBody>
          <a:bodyPr>
            <a:normAutofit fontScale="90000"/>
          </a:bodyPr>
          <a:lstStyle/>
          <a:p>
            <a:pPr algn="ctr"/>
            <a:r>
              <a:rPr lang="en-US" sz="2700" dirty="0"/>
              <a:t>“Civic Engagement” promoted in </a:t>
            </a:r>
            <a:br>
              <a:rPr lang="en-US" sz="2700" dirty="0"/>
            </a:br>
            <a:r>
              <a:rPr lang="en-US" sz="2700" dirty="0"/>
              <a:t>Teacher Colleges in Arizona</a:t>
            </a:r>
            <a:br>
              <a:rPr lang="en-US" dirty="0"/>
            </a:br>
            <a:r>
              <a:rPr lang="en-US" sz="1300" dirty="0"/>
              <a:t>https://education.asu.edu/deborah-ruiz </a:t>
            </a:r>
            <a:br>
              <a:rPr lang="en-US" sz="1300" dirty="0"/>
            </a:br>
            <a:r>
              <a:rPr lang="en-US" sz="1300" dirty="0"/>
              <a:t>https://education.asu.edu/daniel-dinn-you-liou</a:t>
            </a:r>
            <a:br>
              <a:rPr lang="en-US" sz="1300" dirty="0"/>
            </a:br>
            <a:endParaRPr lang="en-US" sz="1300" dirty="0"/>
          </a:p>
        </p:txBody>
      </p:sp>
      <p:pic>
        <p:nvPicPr>
          <p:cNvPr id="4" name="Picture 3">
            <a:extLst>
              <a:ext uri="{FF2B5EF4-FFF2-40B4-BE49-F238E27FC236}">
                <a16:creationId xmlns:a16="http://schemas.microsoft.com/office/drawing/2014/main" id="{AA389682-BFE1-45DB-B389-82D3DAAD3A3E}"/>
              </a:ext>
            </a:extLst>
          </p:cNvPr>
          <p:cNvPicPr>
            <a:picLocks noChangeAspect="1"/>
          </p:cNvPicPr>
          <p:nvPr/>
        </p:nvPicPr>
        <p:blipFill>
          <a:blip r:embed="rId3"/>
          <a:stretch>
            <a:fillRect/>
          </a:stretch>
        </p:blipFill>
        <p:spPr>
          <a:xfrm>
            <a:off x="8143017" y="1600200"/>
            <a:ext cx="705015" cy="724463"/>
          </a:xfrm>
          <a:prstGeom prst="rect">
            <a:avLst/>
          </a:prstGeom>
        </p:spPr>
      </p:pic>
      <p:pic>
        <p:nvPicPr>
          <p:cNvPr id="5" name="Picture 4">
            <a:extLst>
              <a:ext uri="{FF2B5EF4-FFF2-40B4-BE49-F238E27FC236}">
                <a16:creationId xmlns:a16="http://schemas.microsoft.com/office/drawing/2014/main" id="{57ADDE86-4525-4895-B3B5-1131E3FCC3C7}"/>
              </a:ext>
            </a:extLst>
          </p:cNvPr>
          <p:cNvPicPr>
            <a:picLocks noChangeAspect="1"/>
          </p:cNvPicPr>
          <p:nvPr/>
        </p:nvPicPr>
        <p:blipFill>
          <a:blip r:embed="rId4"/>
          <a:stretch>
            <a:fillRect/>
          </a:stretch>
        </p:blipFill>
        <p:spPr>
          <a:xfrm>
            <a:off x="8117325" y="4370784"/>
            <a:ext cx="730707" cy="724462"/>
          </a:xfrm>
          <a:prstGeom prst="rect">
            <a:avLst/>
          </a:prstGeom>
        </p:spPr>
      </p:pic>
      <p:pic>
        <p:nvPicPr>
          <p:cNvPr id="6" name="Picture 5">
            <a:extLst>
              <a:ext uri="{FF2B5EF4-FFF2-40B4-BE49-F238E27FC236}">
                <a16:creationId xmlns:a16="http://schemas.microsoft.com/office/drawing/2014/main" id="{AE7E2A51-4CB7-4C5C-9DBC-28976578563A}"/>
              </a:ext>
            </a:extLst>
          </p:cNvPr>
          <p:cNvPicPr>
            <a:picLocks noChangeAspect="1"/>
          </p:cNvPicPr>
          <p:nvPr/>
        </p:nvPicPr>
        <p:blipFill>
          <a:blip r:embed="rId5"/>
          <a:stretch>
            <a:fillRect/>
          </a:stretch>
        </p:blipFill>
        <p:spPr>
          <a:xfrm>
            <a:off x="152400" y="6391275"/>
            <a:ext cx="1320165" cy="314325"/>
          </a:xfrm>
          <a:prstGeom prst="rect">
            <a:avLst/>
          </a:prstGeom>
        </p:spPr>
      </p:pic>
    </p:spTree>
    <p:extLst>
      <p:ext uri="{BB962C8B-B14F-4D97-AF65-F5344CB8AC3E}">
        <p14:creationId xmlns:p14="http://schemas.microsoft.com/office/powerpoint/2010/main" val="1298243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B45180-5E35-4892-89DF-5934084B6965}"/>
              </a:ext>
            </a:extLst>
          </p:cNvPr>
          <p:cNvSpPr>
            <a:spLocks noGrp="1"/>
          </p:cNvSpPr>
          <p:nvPr>
            <p:ph idx="1"/>
          </p:nvPr>
        </p:nvSpPr>
        <p:spPr>
          <a:xfrm>
            <a:off x="620485" y="1129901"/>
            <a:ext cx="8229600" cy="4525963"/>
          </a:xfrm>
        </p:spPr>
        <p:txBody>
          <a:bodyPr>
            <a:normAutofit fontScale="92500" lnSpcReduction="20000"/>
          </a:bodyPr>
          <a:lstStyle/>
          <a:p>
            <a:r>
              <a:rPr lang="en-US" dirty="0"/>
              <a:t>Daniel </a:t>
            </a:r>
            <a:r>
              <a:rPr lang="en-US" dirty="0" err="1"/>
              <a:t>Liou</a:t>
            </a:r>
            <a:r>
              <a:rPr lang="en-US" dirty="0"/>
              <a:t>, with Teachers4Social Justice, hopes to change the “student-teacher-principal” pipeline to harness justice and transform schools and society. The latest Teachers4SocialJustice’s conference discussed “the current corporate agenda as an attack on public education and social justice.” </a:t>
            </a:r>
          </a:p>
          <a:p>
            <a:r>
              <a:rPr lang="en-US" dirty="0"/>
              <a:t>Some of this year’s teacher training courses at ASU, under Daniel </a:t>
            </a:r>
            <a:r>
              <a:rPr lang="en-US" dirty="0" err="1"/>
              <a:t>Liou</a:t>
            </a:r>
            <a:r>
              <a:rPr lang="en-US" dirty="0"/>
              <a:t>, is intended for middle school and high school children include- “What’s Your Gender Story?; Curriculum and Pedagogy with White Teenagers; Teaching Justice in the Academy; etc.” More course descriptions here: </a:t>
            </a:r>
            <a:r>
              <a:rPr lang="en-US" sz="1600" dirty="0"/>
              <a:t>https://teachers4socialjustice.files.wordpress.com/2017/10/t4sj-2017-conference-program-10-4-20172.pdf</a:t>
            </a:r>
          </a:p>
        </p:txBody>
      </p:sp>
      <p:sp>
        <p:nvSpPr>
          <p:cNvPr id="3" name="Title 2">
            <a:extLst>
              <a:ext uri="{FF2B5EF4-FFF2-40B4-BE49-F238E27FC236}">
                <a16:creationId xmlns:a16="http://schemas.microsoft.com/office/drawing/2014/main" id="{313B987D-D171-4D4A-86D1-C837B86ABB94}"/>
              </a:ext>
            </a:extLst>
          </p:cNvPr>
          <p:cNvSpPr>
            <a:spLocks noGrp="1"/>
          </p:cNvSpPr>
          <p:nvPr>
            <p:ph type="title"/>
          </p:nvPr>
        </p:nvSpPr>
        <p:spPr>
          <a:xfrm>
            <a:off x="457200" y="152400"/>
            <a:ext cx="8229600" cy="1265238"/>
          </a:xfrm>
        </p:spPr>
        <p:txBody>
          <a:bodyPr>
            <a:normAutofit fontScale="90000"/>
          </a:bodyPr>
          <a:lstStyle/>
          <a:p>
            <a:pPr algn="ctr"/>
            <a:r>
              <a:rPr lang="en-US" sz="2700" dirty="0"/>
              <a:t>“Civic Engagement” promoted in </a:t>
            </a:r>
            <a:br>
              <a:rPr lang="en-US" sz="2700" dirty="0"/>
            </a:br>
            <a:r>
              <a:rPr lang="en-US" sz="2700" dirty="0"/>
              <a:t>Teacher Colleges in Arizona</a:t>
            </a:r>
            <a:br>
              <a:rPr lang="en-US" dirty="0"/>
            </a:br>
            <a:r>
              <a:rPr lang="en-US" sz="1300" dirty="0"/>
              <a:t>https://t4sj.org</a:t>
            </a:r>
            <a:br>
              <a:rPr lang="en-US" sz="1300" dirty="0"/>
            </a:br>
            <a:br>
              <a:rPr lang="en-US" sz="1300" dirty="0"/>
            </a:br>
            <a:endParaRPr lang="en-US" sz="1300" dirty="0"/>
          </a:p>
        </p:txBody>
      </p:sp>
      <p:pic>
        <p:nvPicPr>
          <p:cNvPr id="5" name="Picture 4">
            <a:extLst>
              <a:ext uri="{FF2B5EF4-FFF2-40B4-BE49-F238E27FC236}">
                <a16:creationId xmlns:a16="http://schemas.microsoft.com/office/drawing/2014/main" id="{57ADDE86-4525-4895-B3B5-1131E3FCC3C7}"/>
              </a:ext>
            </a:extLst>
          </p:cNvPr>
          <p:cNvPicPr>
            <a:picLocks noChangeAspect="1"/>
          </p:cNvPicPr>
          <p:nvPr/>
        </p:nvPicPr>
        <p:blipFill>
          <a:blip r:embed="rId2"/>
          <a:stretch>
            <a:fillRect/>
          </a:stretch>
        </p:blipFill>
        <p:spPr>
          <a:xfrm>
            <a:off x="8228884" y="2395139"/>
            <a:ext cx="734540" cy="728262"/>
          </a:xfrm>
          <a:prstGeom prst="rect">
            <a:avLst/>
          </a:prstGeom>
        </p:spPr>
      </p:pic>
      <p:pic>
        <p:nvPicPr>
          <p:cNvPr id="6" name="Picture 5">
            <a:extLst>
              <a:ext uri="{FF2B5EF4-FFF2-40B4-BE49-F238E27FC236}">
                <a16:creationId xmlns:a16="http://schemas.microsoft.com/office/drawing/2014/main" id="{0C93864F-E4FF-42D3-9F91-B7BC56970CE0}"/>
              </a:ext>
            </a:extLst>
          </p:cNvPr>
          <p:cNvPicPr>
            <a:picLocks noChangeAspect="1"/>
          </p:cNvPicPr>
          <p:nvPr/>
        </p:nvPicPr>
        <p:blipFill>
          <a:blip r:embed="rId3"/>
          <a:stretch>
            <a:fillRect/>
          </a:stretch>
        </p:blipFill>
        <p:spPr>
          <a:xfrm>
            <a:off x="3807835" y="5655865"/>
            <a:ext cx="927449" cy="897336"/>
          </a:xfrm>
          <a:prstGeom prst="rect">
            <a:avLst/>
          </a:prstGeom>
        </p:spPr>
      </p:pic>
      <p:pic>
        <p:nvPicPr>
          <p:cNvPr id="8" name="Picture 7">
            <a:extLst>
              <a:ext uri="{FF2B5EF4-FFF2-40B4-BE49-F238E27FC236}">
                <a16:creationId xmlns:a16="http://schemas.microsoft.com/office/drawing/2014/main" id="{0D3FB458-2161-49C3-BA9E-1704A5CF796D}"/>
              </a:ext>
            </a:extLst>
          </p:cNvPr>
          <p:cNvPicPr>
            <a:picLocks noChangeAspect="1"/>
          </p:cNvPicPr>
          <p:nvPr/>
        </p:nvPicPr>
        <p:blipFill>
          <a:blip r:embed="rId4"/>
          <a:stretch>
            <a:fillRect/>
          </a:stretch>
        </p:blipFill>
        <p:spPr>
          <a:xfrm>
            <a:off x="5382841" y="5396372"/>
            <a:ext cx="789359" cy="1309228"/>
          </a:xfrm>
          <a:prstGeom prst="rect">
            <a:avLst/>
          </a:prstGeom>
        </p:spPr>
      </p:pic>
      <p:pic>
        <p:nvPicPr>
          <p:cNvPr id="9" name="Picture 8">
            <a:extLst>
              <a:ext uri="{FF2B5EF4-FFF2-40B4-BE49-F238E27FC236}">
                <a16:creationId xmlns:a16="http://schemas.microsoft.com/office/drawing/2014/main" id="{8734B4BE-82C7-41B4-982B-A71623F114BA}"/>
              </a:ext>
            </a:extLst>
          </p:cNvPr>
          <p:cNvPicPr>
            <a:picLocks noChangeAspect="1"/>
          </p:cNvPicPr>
          <p:nvPr/>
        </p:nvPicPr>
        <p:blipFill>
          <a:blip r:embed="rId5"/>
          <a:stretch>
            <a:fillRect/>
          </a:stretch>
        </p:blipFill>
        <p:spPr>
          <a:xfrm>
            <a:off x="6879483" y="5389582"/>
            <a:ext cx="1342433" cy="1403039"/>
          </a:xfrm>
          <a:prstGeom prst="rect">
            <a:avLst/>
          </a:prstGeom>
        </p:spPr>
      </p:pic>
    </p:spTree>
    <p:extLst>
      <p:ext uri="{BB962C8B-B14F-4D97-AF65-F5344CB8AC3E}">
        <p14:creationId xmlns:p14="http://schemas.microsoft.com/office/powerpoint/2010/main" val="2730433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43A9B9-5569-44F3-B687-E1F7DF90581E}"/>
              </a:ext>
            </a:extLst>
          </p:cNvPr>
          <p:cNvSpPr>
            <a:spLocks noGrp="1"/>
          </p:cNvSpPr>
          <p:nvPr>
            <p:ph idx="1"/>
          </p:nvPr>
        </p:nvSpPr>
        <p:spPr>
          <a:xfrm>
            <a:off x="428385" y="1295400"/>
            <a:ext cx="8229600" cy="4525963"/>
          </a:xfrm>
        </p:spPr>
        <p:txBody>
          <a:bodyPr>
            <a:noAutofit/>
          </a:bodyPr>
          <a:lstStyle/>
          <a:p>
            <a:r>
              <a:rPr lang="en-US" sz="2100" dirty="0"/>
              <a:t>“Service Learning” programs are promoted by the Arizona Department of Education and they are integrated into the March 2018 Draft History &amp; Science Standards. These programs teach a specific ideology and they are designed to mobilize students to put that ideology into practice.</a:t>
            </a:r>
          </a:p>
          <a:p>
            <a:r>
              <a:rPr lang="en-US" sz="2100" dirty="0"/>
              <a:t>Getting out the vote programs; street protests; lobbying your legislators; and Anti-gun protests on school grounds are </a:t>
            </a:r>
            <a:r>
              <a:rPr lang="en-US" sz="2100" u="sng" dirty="0"/>
              <a:t>all</a:t>
            </a:r>
            <a:r>
              <a:rPr lang="en-US" sz="2100" dirty="0"/>
              <a:t> political and </a:t>
            </a:r>
            <a:r>
              <a:rPr lang="en-US" sz="2100" i="1" dirty="0"/>
              <a:t>against</a:t>
            </a:r>
            <a:r>
              <a:rPr lang="en-US" sz="2100" dirty="0"/>
              <a:t> the law! Indoctrinating students for them to then put these ideas into practice is </a:t>
            </a:r>
            <a:r>
              <a:rPr lang="en-US" sz="2100" u="sng" dirty="0"/>
              <a:t>not</a:t>
            </a:r>
            <a:r>
              <a:rPr lang="en-US" sz="2100" dirty="0"/>
              <a:t> education – it is recruiting political acts and most certainly is NOT the purpose of taxpayer funded schools!</a:t>
            </a:r>
          </a:p>
          <a:p>
            <a:r>
              <a:rPr lang="en-US" sz="2100" dirty="0"/>
              <a:t>Why are our children marching and protesting in the streets instead of learning in the classroom reading classical literature, civics, math, science, etc.?</a:t>
            </a:r>
          </a:p>
        </p:txBody>
      </p:sp>
      <p:sp>
        <p:nvSpPr>
          <p:cNvPr id="3" name="Title 2">
            <a:extLst>
              <a:ext uri="{FF2B5EF4-FFF2-40B4-BE49-F238E27FC236}">
                <a16:creationId xmlns:a16="http://schemas.microsoft.com/office/drawing/2014/main" id="{867769A5-5279-4533-B01E-FF706E17CEBD}"/>
              </a:ext>
            </a:extLst>
          </p:cNvPr>
          <p:cNvSpPr>
            <a:spLocks noGrp="1"/>
          </p:cNvSpPr>
          <p:nvPr>
            <p:ph type="title"/>
          </p:nvPr>
        </p:nvSpPr>
        <p:spPr/>
        <p:txBody>
          <a:bodyPr>
            <a:normAutofit/>
          </a:bodyPr>
          <a:lstStyle/>
          <a:p>
            <a:pPr algn="ctr"/>
            <a:r>
              <a:rPr lang="en-US" sz="3200" dirty="0"/>
              <a:t>“Service Learning” in State Standards</a:t>
            </a:r>
          </a:p>
        </p:txBody>
      </p:sp>
      <p:pic>
        <p:nvPicPr>
          <p:cNvPr id="4" name="Picture 3">
            <a:extLst>
              <a:ext uri="{FF2B5EF4-FFF2-40B4-BE49-F238E27FC236}">
                <a16:creationId xmlns:a16="http://schemas.microsoft.com/office/drawing/2014/main" id="{431DDC63-0A85-4280-9415-D31AC064A30B}"/>
              </a:ext>
            </a:extLst>
          </p:cNvPr>
          <p:cNvPicPr>
            <a:picLocks noChangeAspect="1"/>
          </p:cNvPicPr>
          <p:nvPr/>
        </p:nvPicPr>
        <p:blipFill>
          <a:blip r:embed="rId2"/>
          <a:stretch>
            <a:fillRect/>
          </a:stretch>
        </p:blipFill>
        <p:spPr>
          <a:xfrm>
            <a:off x="6096001" y="5939865"/>
            <a:ext cx="2438400" cy="765735"/>
          </a:xfrm>
          <a:prstGeom prst="rect">
            <a:avLst/>
          </a:prstGeom>
        </p:spPr>
      </p:pic>
      <p:pic>
        <p:nvPicPr>
          <p:cNvPr id="6" name="Picture 5">
            <a:extLst>
              <a:ext uri="{FF2B5EF4-FFF2-40B4-BE49-F238E27FC236}">
                <a16:creationId xmlns:a16="http://schemas.microsoft.com/office/drawing/2014/main" id="{9D1846F0-487A-408D-A734-8C8EF53DC549}"/>
              </a:ext>
            </a:extLst>
          </p:cNvPr>
          <p:cNvPicPr>
            <a:picLocks noChangeAspect="1"/>
          </p:cNvPicPr>
          <p:nvPr/>
        </p:nvPicPr>
        <p:blipFill>
          <a:blip r:embed="rId3"/>
          <a:stretch>
            <a:fillRect/>
          </a:stretch>
        </p:blipFill>
        <p:spPr>
          <a:xfrm>
            <a:off x="5029200" y="5939865"/>
            <a:ext cx="716166" cy="744977"/>
          </a:xfrm>
          <a:prstGeom prst="rect">
            <a:avLst/>
          </a:prstGeom>
        </p:spPr>
      </p:pic>
    </p:spTree>
    <p:extLst>
      <p:ext uri="{BB962C8B-B14F-4D97-AF65-F5344CB8AC3E}">
        <p14:creationId xmlns:p14="http://schemas.microsoft.com/office/powerpoint/2010/main" val="4057210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605F79-BDC9-49B2-86B2-61C90337D8A8}"/>
              </a:ext>
            </a:extLst>
          </p:cNvPr>
          <p:cNvSpPr>
            <a:spLocks noGrp="1"/>
          </p:cNvSpPr>
          <p:nvPr>
            <p:ph idx="1"/>
          </p:nvPr>
        </p:nvSpPr>
        <p:spPr>
          <a:xfrm>
            <a:off x="470007" y="1450935"/>
            <a:ext cx="8229600" cy="4525963"/>
          </a:xfrm>
        </p:spPr>
        <p:txBody>
          <a:bodyPr>
            <a:normAutofit fontScale="55000" lnSpcReduction="20000"/>
          </a:bodyPr>
          <a:lstStyle/>
          <a:p>
            <a:r>
              <a:rPr lang="en-US" dirty="0"/>
              <a:t>Arizona Educators United (AEU) leader Noah </a:t>
            </a:r>
            <a:r>
              <a:rPr lang="en-US" dirty="0" err="1"/>
              <a:t>Karvelis</a:t>
            </a:r>
            <a:r>
              <a:rPr lang="en-US" dirty="0"/>
              <a:t> spoke at the         International Socialist 2018 Conference in Chicago over the July 4</a:t>
            </a:r>
            <a:r>
              <a:rPr lang="en-US" baseline="30000" dirty="0"/>
              <a:t>th</a:t>
            </a:r>
            <a:r>
              <a:rPr lang="en-US" dirty="0"/>
              <a:t> holiday. </a:t>
            </a:r>
            <a:r>
              <a:rPr lang="en-US" dirty="0" err="1"/>
              <a:t>Karvelis</a:t>
            </a:r>
            <a:r>
              <a:rPr lang="en-US" dirty="0"/>
              <a:t> recounted how the #</a:t>
            </a:r>
            <a:r>
              <a:rPr lang="en-US" dirty="0" err="1"/>
              <a:t>RedForED</a:t>
            </a:r>
            <a:r>
              <a:rPr lang="en-US" dirty="0"/>
              <a:t> movement grew in Arizona and              how AEU grew from a Facebook page to an organization of around 60,000.                  He said, “What we did is we said we’ve had enough. Forget about the rules. We’re making our own rules. We’re standing up and we’re fighting back. And that’s what Arizona Educators United, and each one of these movements, truly says. It’s time for us to take control.”</a:t>
            </a:r>
          </a:p>
          <a:p>
            <a:r>
              <a:rPr lang="en-US" dirty="0" err="1"/>
              <a:t>Karvelis</a:t>
            </a:r>
            <a:r>
              <a:rPr lang="en-US" dirty="0"/>
              <a:t> also said, “The movement created an organization with 2,000 experienced leaders that will continue to influence politics in Arizona. We’ve built a new organization and new political power in Arizona, and it’s taking control right now of the future of the state.”</a:t>
            </a:r>
          </a:p>
          <a:p>
            <a:r>
              <a:rPr lang="en-US" dirty="0"/>
              <a:t>AEU’s latest initiative is to double the income taxes for all small businesses or families making over $250K, through a ballot initiative in November, and this will ruin the economy of Arizona! Even the left-leaning, Arizona Chamber of Commerce has criticized </a:t>
            </a:r>
            <a:r>
              <a:rPr lang="en-US" dirty="0" err="1"/>
              <a:t>Karvelis</a:t>
            </a:r>
            <a:r>
              <a:rPr lang="en-US" dirty="0"/>
              <a:t> and have recently said, “Comrade K</a:t>
            </a:r>
            <a:r>
              <a:rPr lang="en-US"/>
              <a:t>arvelis</a:t>
            </a:r>
            <a:r>
              <a:rPr lang="en-US" dirty="0"/>
              <a:t> is the leading agitator behind the initiative campaign to double the income tax on small business.” Jaime </a:t>
            </a:r>
            <a:r>
              <a:rPr lang="en-US" dirty="0" err="1"/>
              <a:t>Molera</a:t>
            </a:r>
            <a:r>
              <a:rPr lang="en-US" dirty="0"/>
              <a:t>, former State Board of Education Member and leader of Arizonans for Great Schools and a Strong Economy stated, “Our tax and education laws should be crafted with Arizona’s children, families and economic health as the beneficiaries, not socialist dogma.” VOTE NO on the “Invest in Education” proposition in November!</a:t>
            </a:r>
          </a:p>
        </p:txBody>
      </p:sp>
      <p:sp>
        <p:nvSpPr>
          <p:cNvPr id="3" name="Title 2">
            <a:extLst>
              <a:ext uri="{FF2B5EF4-FFF2-40B4-BE49-F238E27FC236}">
                <a16:creationId xmlns:a16="http://schemas.microsoft.com/office/drawing/2014/main" id="{4E34054C-87DF-4739-94D0-586533B03829}"/>
              </a:ext>
            </a:extLst>
          </p:cNvPr>
          <p:cNvSpPr>
            <a:spLocks noGrp="1"/>
          </p:cNvSpPr>
          <p:nvPr>
            <p:ph type="title"/>
          </p:nvPr>
        </p:nvSpPr>
        <p:spPr/>
        <p:txBody>
          <a:bodyPr>
            <a:normAutofit/>
          </a:bodyPr>
          <a:lstStyle/>
          <a:p>
            <a:pPr algn="ctr"/>
            <a:r>
              <a:rPr lang="en-US" sz="3600" dirty="0"/>
              <a:t>Red For Ed, or Just Plain Red?</a:t>
            </a:r>
            <a:br>
              <a:rPr lang="en-US" dirty="0"/>
            </a:br>
            <a:r>
              <a:rPr lang="en-US" sz="1800" dirty="0"/>
              <a:t>“Arizona Capitol Times- Yellow Sheet Report”</a:t>
            </a:r>
          </a:p>
        </p:txBody>
      </p:sp>
      <p:pic>
        <p:nvPicPr>
          <p:cNvPr id="4" name="Picture 3">
            <a:extLst>
              <a:ext uri="{FF2B5EF4-FFF2-40B4-BE49-F238E27FC236}">
                <a16:creationId xmlns:a16="http://schemas.microsoft.com/office/drawing/2014/main" id="{CD7EAEA0-C4EE-4E55-B6FB-CB47B00D7566}"/>
              </a:ext>
            </a:extLst>
          </p:cNvPr>
          <p:cNvPicPr>
            <a:picLocks noChangeAspect="1"/>
          </p:cNvPicPr>
          <p:nvPr/>
        </p:nvPicPr>
        <p:blipFill>
          <a:blip r:embed="rId3"/>
          <a:stretch>
            <a:fillRect/>
          </a:stretch>
        </p:blipFill>
        <p:spPr>
          <a:xfrm>
            <a:off x="7924800" y="1219200"/>
            <a:ext cx="891817" cy="957072"/>
          </a:xfrm>
          <a:prstGeom prst="rect">
            <a:avLst/>
          </a:prstGeom>
        </p:spPr>
      </p:pic>
      <p:pic>
        <p:nvPicPr>
          <p:cNvPr id="5" name="Picture 4">
            <a:extLst>
              <a:ext uri="{FF2B5EF4-FFF2-40B4-BE49-F238E27FC236}">
                <a16:creationId xmlns:a16="http://schemas.microsoft.com/office/drawing/2014/main" id="{C47EB2D0-3F72-4587-933D-CC8EC82740C0}"/>
              </a:ext>
            </a:extLst>
          </p:cNvPr>
          <p:cNvPicPr>
            <a:picLocks noChangeAspect="1"/>
          </p:cNvPicPr>
          <p:nvPr/>
        </p:nvPicPr>
        <p:blipFill>
          <a:blip r:embed="rId4"/>
          <a:stretch>
            <a:fillRect/>
          </a:stretch>
        </p:blipFill>
        <p:spPr>
          <a:xfrm>
            <a:off x="76200" y="6248399"/>
            <a:ext cx="704117" cy="533995"/>
          </a:xfrm>
          <a:prstGeom prst="rect">
            <a:avLst/>
          </a:prstGeom>
        </p:spPr>
      </p:pic>
      <p:pic>
        <p:nvPicPr>
          <p:cNvPr id="7" name="Picture 6">
            <a:extLst>
              <a:ext uri="{FF2B5EF4-FFF2-40B4-BE49-F238E27FC236}">
                <a16:creationId xmlns:a16="http://schemas.microsoft.com/office/drawing/2014/main" id="{90A0717A-762E-48D7-9736-1A6EBDCBA47C}"/>
              </a:ext>
            </a:extLst>
          </p:cNvPr>
          <p:cNvPicPr>
            <a:picLocks noChangeAspect="1"/>
          </p:cNvPicPr>
          <p:nvPr/>
        </p:nvPicPr>
        <p:blipFill>
          <a:blip r:embed="rId5"/>
          <a:stretch>
            <a:fillRect/>
          </a:stretch>
        </p:blipFill>
        <p:spPr>
          <a:xfrm>
            <a:off x="7231855" y="5486400"/>
            <a:ext cx="1267853" cy="1178626"/>
          </a:xfrm>
          <a:prstGeom prst="rect">
            <a:avLst/>
          </a:prstGeom>
        </p:spPr>
      </p:pic>
    </p:spTree>
    <p:extLst>
      <p:ext uri="{BB962C8B-B14F-4D97-AF65-F5344CB8AC3E}">
        <p14:creationId xmlns:p14="http://schemas.microsoft.com/office/powerpoint/2010/main" val="3179118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8EF34A-E92C-46CC-9C31-D90B4114C108}"/>
              </a:ext>
            </a:extLst>
          </p:cNvPr>
          <p:cNvSpPr>
            <a:spLocks noGrp="1"/>
          </p:cNvSpPr>
          <p:nvPr>
            <p:ph idx="1"/>
          </p:nvPr>
        </p:nvSpPr>
        <p:spPr/>
        <p:txBody>
          <a:bodyPr>
            <a:normAutofit fontScale="70000" lnSpcReduction="20000"/>
          </a:bodyPr>
          <a:lstStyle/>
          <a:p>
            <a:r>
              <a:rPr lang="en-US" sz="2000" dirty="0"/>
              <a:t>Statewide proficiency showed </a:t>
            </a:r>
            <a:r>
              <a:rPr lang="en-US" sz="2000" i="1" dirty="0"/>
              <a:t>incremental</a:t>
            </a:r>
            <a:r>
              <a:rPr lang="en-US" sz="2000" dirty="0"/>
              <a:t> gains since the test was first administered in 2015. For example, the percent of students meeting proficiency statewide in math and ELA increased by five percentage points in both subjects over the three testing years.</a:t>
            </a:r>
          </a:p>
          <a:p>
            <a:endParaRPr lang="en-US" sz="2000" dirty="0"/>
          </a:p>
          <a:p>
            <a:endParaRPr lang="en-US" sz="2000" dirty="0"/>
          </a:p>
          <a:p>
            <a:endParaRPr lang="en-US" sz="20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2000" dirty="0"/>
              <a:t>Vince Yanez, Senior Vice President, Arizona Community Engagement for Helios Education Foundation.  “We are encouraged to see some </a:t>
            </a:r>
            <a:r>
              <a:rPr lang="en-US" sz="2000" i="1" dirty="0"/>
              <a:t>incremental</a:t>
            </a:r>
            <a:r>
              <a:rPr lang="en-US" sz="2000" dirty="0"/>
              <a:t> growth in the proficiency of Latino students, but we still have significant work to do to close the gap.  With Latino students making up the largest percentage of our K-12 population, it is critical that we have a laser focus on closing the achievement gap to ensure a strong future for Arizona.”  </a:t>
            </a:r>
            <a:br>
              <a:rPr lang="en-US" sz="2000" dirty="0"/>
            </a:br>
            <a:br>
              <a:rPr lang="en-US" sz="2000" dirty="0"/>
            </a:br>
            <a:r>
              <a:rPr lang="en-US" sz="2000" dirty="0"/>
              <a:t>Another area that Helios monitors closely is third-grade reading rates.  In 3rd grade English Language Arts, </a:t>
            </a:r>
            <a:r>
              <a:rPr lang="en-US" sz="2000" dirty="0">
                <a:solidFill>
                  <a:srgbClr val="FF0000"/>
                </a:solidFill>
              </a:rPr>
              <a:t>44%</a:t>
            </a:r>
            <a:r>
              <a:rPr lang="en-US" sz="2000" dirty="0"/>
              <a:t> of students achieved proficiency, four points higher than in the test’s 2015 inaugural year. Proficiency in third grade reading is highly predictive of success in later grades as well as high school graduation and postsecondary education.</a:t>
            </a:r>
          </a:p>
        </p:txBody>
      </p:sp>
      <p:sp>
        <p:nvSpPr>
          <p:cNvPr id="3" name="Title 2">
            <a:extLst>
              <a:ext uri="{FF2B5EF4-FFF2-40B4-BE49-F238E27FC236}">
                <a16:creationId xmlns:a16="http://schemas.microsoft.com/office/drawing/2014/main" id="{7625520D-B3F9-427A-BB98-86813613B443}"/>
              </a:ext>
            </a:extLst>
          </p:cNvPr>
          <p:cNvSpPr>
            <a:spLocks noGrp="1"/>
          </p:cNvSpPr>
          <p:nvPr>
            <p:ph type="title"/>
          </p:nvPr>
        </p:nvSpPr>
        <p:spPr>
          <a:xfrm>
            <a:off x="457200" y="381000"/>
            <a:ext cx="8229600" cy="1036638"/>
          </a:xfrm>
        </p:spPr>
        <p:txBody>
          <a:bodyPr>
            <a:normAutofit fontScale="90000"/>
          </a:bodyPr>
          <a:lstStyle/>
          <a:p>
            <a:pPr algn="ctr"/>
            <a:r>
              <a:rPr lang="en-US" sz="3100" dirty="0"/>
              <a:t>So how are Arizona Children Performing?</a:t>
            </a:r>
            <a:br>
              <a:rPr lang="en-US" sz="3100" dirty="0"/>
            </a:br>
            <a:r>
              <a:rPr lang="en-US" sz="3100" dirty="0" err="1"/>
              <a:t>AzMERIT</a:t>
            </a:r>
            <a:r>
              <a:rPr lang="en-US" sz="3100" dirty="0"/>
              <a:t> Assessment Results</a:t>
            </a:r>
            <a:br>
              <a:rPr lang="en-US" dirty="0"/>
            </a:br>
            <a:r>
              <a:rPr lang="en-US" sz="1300" dirty="0"/>
              <a:t>http://www.helios.org/blog/recent-azmerit-scores-show-incremental-positive-gains</a:t>
            </a:r>
          </a:p>
        </p:txBody>
      </p:sp>
      <p:pic>
        <p:nvPicPr>
          <p:cNvPr id="5" name="Picture 4">
            <a:extLst>
              <a:ext uri="{FF2B5EF4-FFF2-40B4-BE49-F238E27FC236}">
                <a16:creationId xmlns:a16="http://schemas.microsoft.com/office/drawing/2014/main" id="{B9DA1290-9EE1-4BFC-881F-AFEBCB6A98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312" y="2240357"/>
            <a:ext cx="3359016" cy="1688180"/>
          </a:xfrm>
          <a:prstGeom prst="rect">
            <a:avLst/>
          </a:prstGeom>
        </p:spPr>
      </p:pic>
      <p:pic>
        <p:nvPicPr>
          <p:cNvPr id="7" name="Picture 6">
            <a:extLst>
              <a:ext uri="{FF2B5EF4-FFF2-40B4-BE49-F238E27FC236}">
                <a16:creationId xmlns:a16="http://schemas.microsoft.com/office/drawing/2014/main" id="{3D9351CF-16CE-4621-B04B-AE238388F2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9680" y="2086928"/>
            <a:ext cx="3530417" cy="1762329"/>
          </a:xfrm>
          <a:prstGeom prst="rect">
            <a:avLst/>
          </a:prstGeom>
        </p:spPr>
      </p:pic>
      <p:sp>
        <p:nvSpPr>
          <p:cNvPr id="10" name="Oval 9">
            <a:extLst>
              <a:ext uri="{FF2B5EF4-FFF2-40B4-BE49-F238E27FC236}">
                <a16:creationId xmlns:a16="http://schemas.microsoft.com/office/drawing/2014/main" id="{277B81D4-8AD8-43BA-832E-5245CB5A9BEB}"/>
              </a:ext>
            </a:extLst>
          </p:cNvPr>
          <p:cNvSpPr/>
          <p:nvPr/>
        </p:nvSpPr>
        <p:spPr>
          <a:xfrm>
            <a:off x="2057400" y="2819400"/>
            <a:ext cx="228600" cy="1524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9482FF0-D72C-46E9-BB4D-2DA0A0F6A506}"/>
              </a:ext>
            </a:extLst>
          </p:cNvPr>
          <p:cNvSpPr/>
          <p:nvPr/>
        </p:nvSpPr>
        <p:spPr>
          <a:xfrm>
            <a:off x="3581400" y="2819400"/>
            <a:ext cx="228600" cy="1524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ECE04FF-112A-4E95-846F-A288235544C6}"/>
              </a:ext>
            </a:extLst>
          </p:cNvPr>
          <p:cNvSpPr/>
          <p:nvPr/>
        </p:nvSpPr>
        <p:spPr>
          <a:xfrm>
            <a:off x="6324600" y="2895600"/>
            <a:ext cx="228600" cy="1524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717E7A7-50F7-4AB6-8400-2E36F663082B}"/>
              </a:ext>
            </a:extLst>
          </p:cNvPr>
          <p:cNvSpPr/>
          <p:nvPr/>
        </p:nvSpPr>
        <p:spPr>
          <a:xfrm>
            <a:off x="7848600" y="2895600"/>
            <a:ext cx="228600" cy="152400"/>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CF02EA5-E0D3-4C19-AC00-FDD88A7FE19E}"/>
              </a:ext>
            </a:extLst>
          </p:cNvPr>
          <p:cNvPicPr>
            <a:picLocks noChangeAspect="1"/>
          </p:cNvPicPr>
          <p:nvPr/>
        </p:nvPicPr>
        <p:blipFill>
          <a:blip r:embed="rId4"/>
          <a:stretch>
            <a:fillRect/>
          </a:stretch>
        </p:blipFill>
        <p:spPr>
          <a:xfrm>
            <a:off x="152400" y="6316132"/>
            <a:ext cx="990600" cy="440267"/>
          </a:xfrm>
          <a:prstGeom prst="rect">
            <a:avLst/>
          </a:prstGeom>
        </p:spPr>
      </p:pic>
    </p:spTree>
    <p:extLst>
      <p:ext uri="{BB962C8B-B14F-4D97-AF65-F5344CB8AC3E}">
        <p14:creationId xmlns:p14="http://schemas.microsoft.com/office/powerpoint/2010/main" val="255319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A717C8-3369-4AD9-8FC5-AAC9F911A0E3}"/>
              </a:ext>
            </a:extLst>
          </p:cNvPr>
          <p:cNvSpPr>
            <a:spLocks noGrp="1"/>
          </p:cNvSpPr>
          <p:nvPr>
            <p:ph idx="1"/>
          </p:nvPr>
        </p:nvSpPr>
        <p:spPr/>
        <p:txBody>
          <a:bodyPr>
            <a:normAutofit/>
          </a:bodyPr>
          <a:lstStyle/>
          <a:p>
            <a:r>
              <a:rPr lang="en-US" sz="1600" dirty="0"/>
              <a:t>With the exception of 8th grade math, Arizona continues to lag behind the nation in terms of the percent of students achieving a score of proficient or higher. Based on most recent results, the percent of 4th and 8th grade students in Arizona and nationally scoring at or above proficient in reading and math are as follows: </a:t>
            </a:r>
          </a:p>
        </p:txBody>
      </p:sp>
      <p:sp>
        <p:nvSpPr>
          <p:cNvPr id="3" name="Title 2">
            <a:extLst>
              <a:ext uri="{FF2B5EF4-FFF2-40B4-BE49-F238E27FC236}">
                <a16:creationId xmlns:a16="http://schemas.microsoft.com/office/drawing/2014/main" id="{02852425-29FF-402F-B784-D7AAF5BF7CEF}"/>
              </a:ext>
            </a:extLst>
          </p:cNvPr>
          <p:cNvSpPr>
            <a:spLocks noGrp="1"/>
          </p:cNvSpPr>
          <p:nvPr>
            <p:ph type="title"/>
          </p:nvPr>
        </p:nvSpPr>
        <p:spPr/>
        <p:txBody>
          <a:bodyPr>
            <a:normAutofit fontScale="90000"/>
          </a:bodyPr>
          <a:lstStyle/>
          <a:p>
            <a:pPr algn="ctr"/>
            <a:r>
              <a:rPr lang="en-US" sz="2800" dirty="0"/>
              <a:t>Arizona Student Test Scores Remain Stagnant in National Assessment</a:t>
            </a:r>
            <a:br>
              <a:rPr lang="en-US" sz="2800" dirty="0"/>
            </a:br>
            <a:r>
              <a:rPr lang="en-US" sz="1300" dirty="0"/>
              <a:t>http://www.helios.org/blog/arizona-student-test-scores-remain-stagnant-in-national-assessment</a:t>
            </a:r>
          </a:p>
        </p:txBody>
      </p:sp>
      <p:pic>
        <p:nvPicPr>
          <p:cNvPr id="5" name="Picture 4">
            <a:extLst>
              <a:ext uri="{FF2B5EF4-FFF2-40B4-BE49-F238E27FC236}">
                <a16:creationId xmlns:a16="http://schemas.microsoft.com/office/drawing/2014/main" id="{49579543-4506-489D-89A3-341D2BC2BC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2819400"/>
            <a:ext cx="5215866" cy="3037592"/>
          </a:xfrm>
          <a:prstGeom prst="rect">
            <a:avLst/>
          </a:prstGeom>
        </p:spPr>
      </p:pic>
      <p:pic>
        <p:nvPicPr>
          <p:cNvPr id="6" name="Picture 5">
            <a:extLst>
              <a:ext uri="{FF2B5EF4-FFF2-40B4-BE49-F238E27FC236}">
                <a16:creationId xmlns:a16="http://schemas.microsoft.com/office/drawing/2014/main" id="{B0B43541-7D2E-402D-B77C-709DF92891E8}"/>
              </a:ext>
            </a:extLst>
          </p:cNvPr>
          <p:cNvPicPr>
            <a:picLocks noChangeAspect="1"/>
          </p:cNvPicPr>
          <p:nvPr/>
        </p:nvPicPr>
        <p:blipFill>
          <a:blip r:embed="rId4"/>
          <a:stretch>
            <a:fillRect/>
          </a:stretch>
        </p:blipFill>
        <p:spPr>
          <a:xfrm>
            <a:off x="152400" y="6316132"/>
            <a:ext cx="990600" cy="440267"/>
          </a:xfrm>
          <a:prstGeom prst="rect">
            <a:avLst/>
          </a:prstGeom>
        </p:spPr>
      </p:pic>
    </p:spTree>
    <p:extLst>
      <p:ext uri="{BB962C8B-B14F-4D97-AF65-F5344CB8AC3E}">
        <p14:creationId xmlns:p14="http://schemas.microsoft.com/office/powerpoint/2010/main" val="1537520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66714D-D005-4539-8C54-29C7527ECD69}"/>
              </a:ext>
            </a:extLst>
          </p:cNvPr>
          <p:cNvSpPr>
            <a:spLocks noGrp="1"/>
          </p:cNvSpPr>
          <p:nvPr>
            <p:ph idx="1"/>
          </p:nvPr>
        </p:nvSpPr>
        <p:spPr/>
        <p:txBody>
          <a:bodyPr>
            <a:normAutofit/>
          </a:bodyPr>
          <a:lstStyle/>
          <a:p>
            <a:r>
              <a:rPr lang="en-US" sz="1200" dirty="0"/>
              <a:t>When examining the percentage of Arizona students scoring proficient or higher by race/ethnicity, most groups showed declines across both subjects and grades from 2015 to 2017. Black students experienced the steepest drop in proficiency rates in 4th grade reading and math. Furthermore, White students continued to outperform their minority peers with little to no progress in closing achievement gaps. In addition, it should be noted that Arizona continues to see an upward trend in overall growth when compared to other states, however, we still have significant work to do to ensure our students reach higher levels of proficiency in math and reading.  </a:t>
            </a:r>
          </a:p>
        </p:txBody>
      </p:sp>
      <p:sp>
        <p:nvSpPr>
          <p:cNvPr id="3" name="Title 2">
            <a:extLst>
              <a:ext uri="{FF2B5EF4-FFF2-40B4-BE49-F238E27FC236}">
                <a16:creationId xmlns:a16="http://schemas.microsoft.com/office/drawing/2014/main" id="{74F0D022-5FAB-42FE-83DB-F108BD0D467E}"/>
              </a:ext>
            </a:extLst>
          </p:cNvPr>
          <p:cNvSpPr>
            <a:spLocks noGrp="1"/>
          </p:cNvSpPr>
          <p:nvPr>
            <p:ph type="title"/>
          </p:nvPr>
        </p:nvSpPr>
        <p:spPr/>
        <p:txBody>
          <a:bodyPr>
            <a:normAutofit fontScale="90000"/>
          </a:bodyPr>
          <a:lstStyle/>
          <a:p>
            <a:pPr algn="ctr"/>
            <a:r>
              <a:rPr lang="en-US" sz="2800" dirty="0"/>
              <a:t>Arizona Student Test Scores Remain Stagnant in National Assessment</a:t>
            </a:r>
            <a:br>
              <a:rPr lang="en-US" sz="7200" dirty="0"/>
            </a:br>
            <a:r>
              <a:rPr lang="en-US" sz="1300" dirty="0"/>
              <a:t>http://www.helios.org/blog/arizona-student-test-scores-remain-stagnant-in-national-assessment</a:t>
            </a:r>
          </a:p>
        </p:txBody>
      </p:sp>
      <p:pic>
        <p:nvPicPr>
          <p:cNvPr id="6" name="Picture 5">
            <a:extLst>
              <a:ext uri="{FF2B5EF4-FFF2-40B4-BE49-F238E27FC236}">
                <a16:creationId xmlns:a16="http://schemas.microsoft.com/office/drawing/2014/main" id="{A4856D63-170F-439F-9C41-AABCC426C21C}"/>
              </a:ext>
            </a:extLst>
          </p:cNvPr>
          <p:cNvPicPr>
            <a:picLocks noChangeAspect="1"/>
          </p:cNvPicPr>
          <p:nvPr/>
        </p:nvPicPr>
        <p:blipFill>
          <a:blip r:embed="rId2"/>
          <a:stretch>
            <a:fillRect/>
          </a:stretch>
        </p:blipFill>
        <p:spPr>
          <a:xfrm>
            <a:off x="152400" y="6316132"/>
            <a:ext cx="990600" cy="440267"/>
          </a:xfrm>
          <a:prstGeom prst="rect">
            <a:avLst/>
          </a:prstGeom>
        </p:spPr>
      </p:pic>
      <p:pic>
        <p:nvPicPr>
          <p:cNvPr id="7" name="Picture 6">
            <a:extLst>
              <a:ext uri="{FF2B5EF4-FFF2-40B4-BE49-F238E27FC236}">
                <a16:creationId xmlns:a16="http://schemas.microsoft.com/office/drawing/2014/main" id="{5CA8A2EB-9824-470C-B2B8-3D573AE843F7}"/>
              </a:ext>
            </a:extLst>
          </p:cNvPr>
          <p:cNvPicPr>
            <a:picLocks noChangeAspect="1"/>
          </p:cNvPicPr>
          <p:nvPr/>
        </p:nvPicPr>
        <p:blipFill>
          <a:blip r:embed="rId3"/>
          <a:stretch>
            <a:fillRect/>
          </a:stretch>
        </p:blipFill>
        <p:spPr>
          <a:xfrm>
            <a:off x="3276600" y="2819400"/>
            <a:ext cx="3249792" cy="3581425"/>
          </a:xfrm>
          <a:prstGeom prst="rect">
            <a:avLst/>
          </a:prstGeom>
        </p:spPr>
      </p:pic>
    </p:spTree>
    <p:extLst>
      <p:ext uri="{BB962C8B-B14F-4D97-AF65-F5344CB8AC3E}">
        <p14:creationId xmlns:p14="http://schemas.microsoft.com/office/powerpoint/2010/main" val="3223606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394D084-8C2A-44D6-8895-2C9FA74AC124}"/>
              </a:ext>
            </a:extLst>
          </p:cNvPr>
          <p:cNvPicPr>
            <a:picLocks noGrp="1" noChangeAspect="1"/>
          </p:cNvPicPr>
          <p:nvPr>
            <p:ph idx="1"/>
          </p:nvPr>
        </p:nvPicPr>
        <p:blipFill>
          <a:blip r:embed="rId3"/>
          <a:stretch>
            <a:fillRect/>
          </a:stretch>
        </p:blipFill>
        <p:spPr>
          <a:xfrm>
            <a:off x="2826729" y="1481137"/>
            <a:ext cx="3802671" cy="4930681"/>
          </a:xfrm>
          <a:prstGeom prst="rect">
            <a:avLst/>
          </a:prstGeom>
        </p:spPr>
      </p:pic>
      <p:sp>
        <p:nvSpPr>
          <p:cNvPr id="3" name="Title 2">
            <a:extLst>
              <a:ext uri="{FF2B5EF4-FFF2-40B4-BE49-F238E27FC236}">
                <a16:creationId xmlns:a16="http://schemas.microsoft.com/office/drawing/2014/main" id="{CA574437-4A21-4762-9055-C5E292185CA3}"/>
              </a:ext>
            </a:extLst>
          </p:cNvPr>
          <p:cNvSpPr>
            <a:spLocks noGrp="1"/>
          </p:cNvSpPr>
          <p:nvPr>
            <p:ph type="title"/>
          </p:nvPr>
        </p:nvSpPr>
        <p:spPr/>
        <p:txBody>
          <a:bodyPr>
            <a:normAutofit fontScale="90000"/>
          </a:bodyPr>
          <a:lstStyle/>
          <a:p>
            <a:pPr algn="ctr"/>
            <a:r>
              <a:rPr lang="en-US" sz="3200" dirty="0"/>
              <a:t>How much of the Arizona State budget goes to Education?</a:t>
            </a:r>
            <a:br>
              <a:rPr lang="en-US" sz="3200" dirty="0"/>
            </a:br>
            <a:r>
              <a:rPr lang="en-US" sz="1300" dirty="0"/>
              <a:t>https://www.azleg.gov/jlbc/budgetupdates.htm</a:t>
            </a:r>
          </a:p>
        </p:txBody>
      </p:sp>
      <p:pic>
        <p:nvPicPr>
          <p:cNvPr id="2" name="Picture 1">
            <a:extLst>
              <a:ext uri="{FF2B5EF4-FFF2-40B4-BE49-F238E27FC236}">
                <a16:creationId xmlns:a16="http://schemas.microsoft.com/office/drawing/2014/main" id="{104EA3B6-0896-4C57-87FC-8B9782A98BB9}"/>
              </a:ext>
            </a:extLst>
          </p:cNvPr>
          <p:cNvPicPr>
            <a:picLocks noChangeAspect="1"/>
          </p:cNvPicPr>
          <p:nvPr/>
        </p:nvPicPr>
        <p:blipFill>
          <a:blip r:embed="rId4"/>
          <a:stretch>
            <a:fillRect/>
          </a:stretch>
        </p:blipFill>
        <p:spPr>
          <a:xfrm>
            <a:off x="190153" y="6348184"/>
            <a:ext cx="914821" cy="470356"/>
          </a:xfrm>
          <a:prstGeom prst="rect">
            <a:avLst/>
          </a:prstGeom>
        </p:spPr>
      </p:pic>
      <p:sp>
        <p:nvSpPr>
          <p:cNvPr id="5" name="TextBox 4">
            <a:extLst>
              <a:ext uri="{FF2B5EF4-FFF2-40B4-BE49-F238E27FC236}">
                <a16:creationId xmlns:a16="http://schemas.microsoft.com/office/drawing/2014/main" id="{AE36DC00-62BC-4639-A3AD-C8A878A6EEA0}"/>
              </a:ext>
            </a:extLst>
          </p:cNvPr>
          <p:cNvSpPr txBox="1"/>
          <p:nvPr/>
        </p:nvSpPr>
        <p:spPr>
          <a:xfrm>
            <a:off x="1104974" y="6503433"/>
            <a:ext cx="1485826" cy="369332"/>
          </a:xfrm>
          <a:prstGeom prst="rect">
            <a:avLst/>
          </a:prstGeom>
          <a:noFill/>
        </p:spPr>
        <p:txBody>
          <a:bodyPr wrap="square" rtlCol="0">
            <a:spAutoFit/>
          </a:bodyPr>
          <a:lstStyle/>
          <a:p>
            <a:r>
              <a:rPr lang="en-US" sz="900" dirty="0"/>
              <a:t>Joint Legislative Budget Committee (JLBC)</a:t>
            </a:r>
          </a:p>
        </p:txBody>
      </p:sp>
    </p:spTree>
    <p:extLst>
      <p:ext uri="{BB962C8B-B14F-4D97-AF65-F5344CB8AC3E}">
        <p14:creationId xmlns:p14="http://schemas.microsoft.com/office/powerpoint/2010/main" val="4293821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a:bodyPr>
          <a:lstStyle/>
          <a:p>
            <a:pPr algn="ctr"/>
            <a:r>
              <a:rPr lang="en-US" sz="2400" dirty="0"/>
              <a:t>Has more Federal and State Money spent made our students smarter over the years? No!</a:t>
            </a:r>
          </a:p>
        </p:txBody>
      </p:sp>
      <p:pic>
        <p:nvPicPr>
          <p:cNvPr id="2050" name="Picture 2"/>
          <p:cNvPicPr>
            <a:picLocks noGrp="1" noChangeAspect="1" noChangeArrowheads="1"/>
          </p:cNvPicPr>
          <p:nvPr>
            <p:ph idx="1"/>
          </p:nvPr>
        </p:nvPicPr>
        <p:blipFill>
          <a:blip r:embed="rId3" cstate="print"/>
          <a:srcRect/>
          <a:stretch>
            <a:fillRect/>
          </a:stretch>
        </p:blipFill>
        <p:spPr bwMode="auto">
          <a:xfrm>
            <a:off x="1066800" y="1066800"/>
            <a:ext cx="7238999" cy="4640332"/>
          </a:xfrm>
          <a:prstGeom prst="rect">
            <a:avLst/>
          </a:prstGeom>
          <a:noFill/>
          <a:ln w="9525">
            <a:noFill/>
            <a:miter lim="800000"/>
            <a:headEnd/>
            <a:tailEnd/>
          </a:ln>
        </p:spPr>
      </p:pic>
      <p:pic>
        <p:nvPicPr>
          <p:cNvPr id="5" name="Picture 2" descr="Y:\public_html\commoncore\az_cc_logo.png"/>
          <p:cNvPicPr>
            <a:picLocks noChangeAspect="1" noChangeArrowheads="1"/>
          </p:cNvPicPr>
          <p:nvPr/>
        </p:nvPicPr>
        <p:blipFill>
          <a:blip r:embed="rId4" cstate="print"/>
          <a:srcRect/>
          <a:stretch>
            <a:fillRect/>
          </a:stretch>
        </p:blipFill>
        <p:spPr bwMode="auto">
          <a:xfrm>
            <a:off x="5867400" y="6248399"/>
            <a:ext cx="3135218" cy="433705"/>
          </a:xfrm>
          <a:prstGeom prst="rect">
            <a:avLst/>
          </a:prstGeom>
          <a:noFill/>
        </p:spPr>
      </p:pic>
      <p:sp>
        <p:nvSpPr>
          <p:cNvPr id="6" name="Rectangle 5"/>
          <p:cNvSpPr/>
          <p:nvPr/>
        </p:nvSpPr>
        <p:spPr>
          <a:xfrm>
            <a:off x="1524000" y="5791200"/>
            <a:ext cx="6629400" cy="553998"/>
          </a:xfrm>
          <a:prstGeom prst="rect">
            <a:avLst/>
          </a:prstGeom>
        </p:spPr>
        <p:txBody>
          <a:bodyPr wrap="square">
            <a:spAutoFit/>
          </a:bodyPr>
          <a:lstStyle/>
          <a:p>
            <a:r>
              <a:rPr lang="en-US" sz="1000" dirty="0"/>
              <a:t>Source: National Center for Education Statistics (NCES), “Digest of Education Statistics: 2011,” Table 194, </a:t>
            </a:r>
            <a:r>
              <a:rPr lang="en-US" sz="1000" dirty="0">
                <a:solidFill>
                  <a:srgbClr val="0070C0"/>
                </a:solidFill>
                <a:hlinkClick r:id="rId5"/>
              </a:rPr>
              <a:t>http://nces.ed.gov/programs/digest/d11/tables/dt11_194.asp</a:t>
            </a:r>
            <a:endParaRPr lang="en-US" sz="1000" dirty="0">
              <a:solidFill>
                <a:srgbClr val="0070C0"/>
              </a:solidFill>
            </a:endParaRPr>
          </a:p>
          <a:p>
            <a:endParaRPr lang="en-US" sz="1000" dirty="0"/>
          </a:p>
        </p:txBody>
      </p:sp>
      <p:pic>
        <p:nvPicPr>
          <p:cNvPr id="7" name="Picture 1"/>
          <p:cNvPicPr>
            <a:picLocks noChangeAspect="1" noChangeArrowheads="1"/>
          </p:cNvPicPr>
          <p:nvPr/>
        </p:nvPicPr>
        <p:blipFill>
          <a:blip r:embed="rId6" cstate="print"/>
          <a:srcRect/>
          <a:stretch>
            <a:fillRect/>
          </a:stretch>
        </p:blipFill>
        <p:spPr bwMode="auto">
          <a:xfrm>
            <a:off x="152400" y="6248400"/>
            <a:ext cx="533400" cy="533400"/>
          </a:xfrm>
          <a:prstGeom prst="rect">
            <a:avLst/>
          </a:prstGeom>
          <a:noFill/>
          <a:ln w="9525">
            <a:noFill/>
            <a:miter lim="800000"/>
            <a:headEnd/>
            <a:tailEnd/>
          </a:ln>
        </p:spPr>
      </p:pic>
      <p:pic>
        <p:nvPicPr>
          <p:cNvPr id="62466" name="Picture 2" descr="http://photos.gograph.com/thumbs/CSP/CSP400/k4004328.jpg"/>
          <p:cNvPicPr>
            <a:picLocks noChangeAspect="1" noChangeArrowheads="1"/>
          </p:cNvPicPr>
          <p:nvPr/>
        </p:nvPicPr>
        <p:blipFill>
          <a:blip r:embed="rId7" cstate="print"/>
          <a:srcRect/>
          <a:stretch>
            <a:fillRect/>
          </a:stretch>
        </p:blipFill>
        <p:spPr bwMode="auto">
          <a:xfrm>
            <a:off x="838200" y="6248400"/>
            <a:ext cx="533400" cy="533401"/>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371600"/>
            <a:ext cx="8229600" cy="4843272"/>
          </a:xfrm>
        </p:spPr>
        <p:txBody>
          <a:bodyPr>
            <a:normAutofit fontScale="85000" lnSpcReduction="20000"/>
          </a:bodyPr>
          <a:lstStyle/>
          <a:p>
            <a:r>
              <a:rPr lang="en-US" sz="1400" dirty="0"/>
              <a:t>Review this graph from the </a:t>
            </a:r>
            <a:r>
              <a:rPr lang="en-US" sz="1400" dirty="0">
                <a:solidFill>
                  <a:srgbClr val="0000FF"/>
                </a:solidFill>
              </a:rPr>
              <a:t>CATO Institute </a:t>
            </a:r>
            <a:r>
              <a:rPr lang="en-US" sz="1400" dirty="0"/>
              <a:t>which shows an exponential increase in money spent to complete a K-12 Public Education from 1970 through 2010 versus the National Assessment for Educational Progress (NAEP) test scores which remain flat.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600" dirty="0"/>
          </a:p>
          <a:p>
            <a:endParaRPr lang="en-US" sz="1600" dirty="0"/>
          </a:p>
          <a:p>
            <a:endParaRPr lang="en-US" sz="1600" dirty="0"/>
          </a:p>
          <a:p>
            <a:endParaRPr lang="en-US" sz="1400" dirty="0"/>
          </a:p>
          <a:p>
            <a:r>
              <a:rPr lang="en-US" sz="1400" dirty="0"/>
              <a:t>So there </a:t>
            </a:r>
            <a:r>
              <a:rPr lang="en-US" sz="1400" i="1" dirty="0"/>
              <a:t>is</a:t>
            </a:r>
            <a:r>
              <a:rPr lang="en-US" sz="1400" dirty="0"/>
              <a:t> no proof that spending </a:t>
            </a:r>
            <a:r>
              <a:rPr lang="en-US" sz="1400" i="1" dirty="0"/>
              <a:t>more</a:t>
            </a:r>
            <a:r>
              <a:rPr lang="en-US" sz="1400" dirty="0"/>
              <a:t> money on education guarantees an improvement in assessment scores by our students! What happens in the classroom </a:t>
            </a:r>
            <a:r>
              <a:rPr lang="en-US" sz="1400" i="1" dirty="0"/>
              <a:t>and</a:t>
            </a:r>
            <a:r>
              <a:rPr lang="en-US" sz="1400" dirty="0"/>
              <a:t> what is being taught in the classroom through a "classical education" with the curriculum that is selected, AND is backed up through parental involvement, is the "key" to a good education.</a:t>
            </a:r>
          </a:p>
        </p:txBody>
      </p:sp>
      <p:sp>
        <p:nvSpPr>
          <p:cNvPr id="3" name="Title 2"/>
          <p:cNvSpPr>
            <a:spLocks noGrp="1"/>
          </p:cNvSpPr>
          <p:nvPr>
            <p:ph type="title"/>
          </p:nvPr>
        </p:nvSpPr>
        <p:spPr>
          <a:xfrm>
            <a:off x="457200" y="274638"/>
            <a:ext cx="8229600" cy="1020762"/>
          </a:xfrm>
        </p:spPr>
        <p:txBody>
          <a:bodyPr>
            <a:normAutofit fontScale="90000"/>
          </a:bodyPr>
          <a:lstStyle/>
          <a:p>
            <a:pPr algn="ctr"/>
            <a:r>
              <a:rPr lang="en-US" sz="2700" dirty="0"/>
              <a:t>CATO Institute Study: “Inflation-Adjusted cost of a complete K-12 education vs. NAEP scores”</a:t>
            </a:r>
            <a:br>
              <a:rPr lang="en-US" sz="3200" dirty="0"/>
            </a:br>
            <a:r>
              <a:rPr lang="en-US" sz="1100" dirty="0"/>
              <a:t>http://www.cato.org/publications/congressional-testimony/impact-federal-involvement-americas-classrooms</a:t>
            </a:r>
          </a:p>
        </p:txBody>
      </p:sp>
      <p:pic>
        <p:nvPicPr>
          <p:cNvPr id="5" name="Picture 2" descr="http://www.arizonansagainstcommoncore.com/CATO_funding_NAEP.jpg"/>
          <p:cNvPicPr>
            <a:picLocks noChangeAspect="1" noChangeArrowheads="1"/>
          </p:cNvPicPr>
          <p:nvPr/>
        </p:nvPicPr>
        <p:blipFill>
          <a:blip r:embed="rId3" cstate="print"/>
          <a:srcRect/>
          <a:stretch>
            <a:fillRect/>
          </a:stretch>
        </p:blipFill>
        <p:spPr bwMode="auto">
          <a:xfrm>
            <a:off x="2743200" y="2057400"/>
            <a:ext cx="4495800" cy="3111833"/>
          </a:xfrm>
          <a:prstGeom prst="rect">
            <a:avLst/>
          </a:prstGeom>
          <a:noFill/>
        </p:spPr>
      </p:pic>
      <p:pic>
        <p:nvPicPr>
          <p:cNvPr id="6" name="Picture 2" descr="Y:\public_html\commoncore\az_cc_logo.png"/>
          <p:cNvPicPr>
            <a:picLocks noChangeAspect="1" noChangeArrowheads="1"/>
          </p:cNvPicPr>
          <p:nvPr/>
        </p:nvPicPr>
        <p:blipFill>
          <a:blip r:embed="rId4" cstate="print"/>
          <a:srcRect/>
          <a:stretch>
            <a:fillRect/>
          </a:stretch>
        </p:blipFill>
        <p:spPr bwMode="auto">
          <a:xfrm>
            <a:off x="5867400" y="6248400"/>
            <a:ext cx="3135218" cy="433705"/>
          </a:xfrm>
          <a:prstGeom prst="rect">
            <a:avLst/>
          </a:prstGeom>
          <a:noFill/>
        </p:spPr>
      </p:pic>
      <p:sp>
        <p:nvSpPr>
          <p:cNvPr id="104452" name="AutoShape 4" descr="data:image/png;base64,iVBORw0KGgoAAAANSUhEUgAAARoAAACzCAMAAABhCSMaAAABdFBMVEX///+/CjAAKGgAAADwzdO7ABS9ACPbgpEAH2TNZHC+ACi/BS7BEDby0tjdoaVfao79+fq4AAD55erBHzwAJWfHCjIAHGPbj5nw8PAABlwAF2Gurq4AAFoAHWN6enrW1tYAEV+goKDn5+c3ODjf39+Tk5PMzMxUVFTFxcVpaWnQ0NAADV6cnJwmJiZhYWEcHBxGRkaKiopAQECDByG1tbUAIlh/f39QUFCwCSwAAFKQCCQAJmISAADXcoTCxtJRXoZEBBF2f55eBRhBUoARERF+jax3Bh6gCCgAG0bV2uQAFTclJSUnAgoxRHdPBBQbAQeQmLAtGh8QM3GossbO0947SnoACBQAESxpBRqJkqu2vc4AFz0AAEQeOXNIT18sAgsAEkKNVV+DAAByAACWABGBABWMY2ZFKStodZfGs7dSW3uhanESJCKsj5O7W2lTAAWDJjacTVtHGyQADCClJToUJ0hZLzVobXqBh5cAFEybAABhTVI70xyQAAAaeUlEQVR4nO1di3/iyJGWqWSjrLNB2RWkLcRLvI15mrEZjwNmAHtYD2MO8IxhQmYvO3vHPXJ7l81dcnf//HW3HkhqCfDwMPbc99vfDpYoof5UXV1VXd3iuP+HCoQ4LgUV9ND3sYNIxoRTAIg99H3sIA5BxeJvokp887ezSwjDxY8//vw1HLl9YdbV8oVU+nPqeCn409dff30KBbdGh2afiHaVEunt3NjDo0X1JQ4gOJ+PAij6Z3j7Vu19yc9CewoF+k8I8s7nMTUJAWkf37149kylp5wPCU+cnjSo1JSgFXb8whFVk+iRgq0SgGciesRXr75Vlefk6Cl3rqg+NuFe4vyNAqhE4E4XQ52gR8O7b6n2tCCdVJwFHzuicKh+CACEk05d5BrEZ8/+E1rpJBz1RNFjAHcuoPTEMplM/lB4ah0sqitLhTSywn4BdyNMg/gWUnH4TjIxQyE++1sJDASi0cPt3v4mYXQorhLAgzNrb6KEGmx8IZCC9x47xAn5Tnzy7N27dyo9161Q+PBJdDHdDBMQx/jU/oUovPJQs1IswB/6dmr8ba7j7XANYoKePXv2SlOfXCiUefz0FGbUYJ5YbqJAGxyCTAxQU+tQhsnJdnqyXx4PIjpVHs/7V+8pPYlAIPq4IwszNdThtZ2n1BCfJwEwmYhaNzI+NCX8f/9UG7iCbYka6BcedVRr5XK5TDxMsdJdQt7FI90ghJaZGtRypiZzEiJRgq4swcY4YlEfXlOayLAvGsOX0b00JyiEkfnE2wTYugclxKA1+0u5BibM1DoUwQvdwkQGSGYsMiGqKRhdS8d7gu/+amEpFNCx4PaM7z0ENfhp6ndRIYoRZe4O3j57oUJtfjabfc5xUzmb5S0c+LNZ2csNswfZiGWIFyPZAxlb6ufPs8Fv8UD27icTSbH5MH1zEYvrRvwQNBVX6O+XGWa4Mj78yqwYNQwsWasNG0ETA3x7WKt1OA6fHU9M3Ii3YyrQwQJtXsQ9kPQ1jP/+2+EpLMLF1RnB1R2JSvDdVEKh1YzW0sA//l+/pPgzFJNph3haQIEYvDNRELzVR+WGte/IPe34sGvRGn7S0U70ZGcB5VYz6j4WexS+KxNdp5Vt+AWt88uzLyleumisAKWwhRoPL47JiU7dblWkW8psj7e5zCI/IMdRU7ILNKnAwHAFvtxzw361eqGBuE2xdFwJlcuxqBLeCE1CXGnd6I/lpW5zbIiS52ShxsN3yYkxa4izhALU5e3Hg00y8g5YAVVv6n79b3dqMDm6Gp3dmXtcaROu00keX/ncp/3uS5d8TQbevn//ytKgyIBThlynb4+nPDK2NAI3siuHR2pzaMihCROA9RE3RCaBedTM4POd3d3dXX4gHvr6aTnMq0bu7lKl5vgSIOX0RRxcvrC3KKIMJ1KP89q1g59ybanZGWYZyhRl4h9xdUagyfWCk45iqNNy1FB2fL4LKKYNP1DJ5x1C4/vzUiYjw4eLu+qeZuaqxHF11EwcVtmZ4b09SRTlaVvrB4al8PfqERFbIr1/8BoV4m0PG6hIfebyaBLSgAr0mottDUvOG7NzWlmH34NKqsKcYVr2tV5cvcEPwLnPHhkDN26H1gKetj2oM+MZ62riJ1yIRjg10gVEmsvg9X5zUDvQr0kF/IY2LU+N79Lcm4RTuF7V5oTTAdKPzgxaKK4cPD0NYCQipBrj6GpKJAQZq0MFxmOma1GimkrTUeAe1JCnaYqD02AZRBAqE6LulVkj2V14Wd3bt/7QFZRcBI7U6ID3+/0HXOc5/sfaKHK8zY1kvz9oOS76/VIfdXjJJiDiKx2MsIPj99uH+PtQ46ueA8zUJE7i/ITehmSioE6C5O4TkWLH+/L4at/+S1euShOi4zbvbTcaI+yxNBrturlFfXx8ikeZBoY5lSPWVYEBETAZX3GCvzjFoxsRYAas5anBdoYkJMOmB06CDkpFZTaw34MZYmJ8DDFzqMER1jPaBYb6kbHV023rD0aYWpSjawjULAL9qXHtBpMWW3rwfomdPnzHSJ08zGAlOa5W7wg3CAnFGTUJdLSkQxiF89c+p986c6MmAD/RmFI8GKgEjGTro47cqkHA8NbqzIjYlaFoW0NN7DGrAh3GNb4HNRfUzgSAUJNO0QeuDll2nASWHLdO4MKJmf1LNhOhAhUNP/jASw5MGEPMB0lTO8+ZznHQoMwwHjCfrREqI4zLTKnZXwaYmrA5MH3jUw/fvby7u6BH7h2B5qHq+EvHkHEmN6n2JwKZNIhjxyiSNhc4pctQE+m5COBAS+CQ4xgl/uqbpUDb/3caCn+ZnfjLG+Iix1UDjTvXssxkAKqOv3TpNqcbmgVPWRzqjLgh0yBphM1Ph2v47Seec5y3wXVEu0RwintfjZsG7QKEzq+XQ4Ukt5xO/C8xMIp+8xCLLqc+2DzlnX8pYU70mYAAvtNu2j+qTSRpojBpc2nYjvCR3tiUNqfgvbUuETDUSe9A2eEoEoyMhrrXZ6buYNmn7AbzRJra2VquBSBmnLiW0OSczXAJQB9GxDohg+9qLRX1D55+k5Ai6SO0v6fnjJsiT1I1+vd4I+KiuYxI3WNceH3UBKA860OQiwcKOTczakUIEi5nnKnBSvO+ozsfokVZ/O2a9akbSuQiwE+HsqOAPDR1rVWpKZlihwTk1H+WSZxeu1Pj2KFwZNnl2k5jLEmbR5zsKA6lB47BgTRArKUmDHWRyVKvSE08Y/KQj9TMbti1bsgiuYAaZHWP8EV/6nFDmbcPsyLPYxvbyDIneD6CbSzPhAA4OpA6rgLIYwisSE1sViQVxdTEtVYsYWzmdagMItRY+MU2LCBwQq027FligMmgVhtjV2ZcG1pGYH6Kj+PLDMfDgTnLJfZVAQUL1D3mK9WHtbGaZ9cEVqMGRwgBlQaheIL927DWapfh14Q8uAaRLVAjVzDpTdSY3hhbgx1Rz4KjqU0LGhq1tmBC7NY0gYZVgG9oD1QPJlajJgFFzT1D0IoVNGqisGhWMB6aky1M0uCsZZk7TcDbJmWqkWX6B/XmhhO7GYo0CWlCT7YLHFCBTtPu/0VuaahlCKxGDUA6XtLufeYSB+ZQEyfzqSckj+pqj9TQ1VJwjr2gFzJtqZ0Zamw5x7T5AZlqQE0mBuDrVOCAFaChmVcfo1akJodCZfopBXrVKklX5Lm4o7OfNiKNOeP7EQQStrgjRQJL3BzE9ZgxKjvmOh2uwyYVsMs8cBLALjOqcewYJU4QN1RmAitSc4q09FbeGJWwWUihUsuppAoHB7l8ABG4XjJ+RHiznc+DR+qhqdxVarqDazRMQjVPtjFLmxu54QbXkLvDDqMdMqpNDqaztLnhIde5xsGkZsyfr9qhwKBGPxYlHhuZrw4x7ReKELIfsyFDLmlPa2Br7xFHQT+xExOtPU3jQwMbh0hTt8K8rg3BnkfyiHLPUArd++u2sYDUNfLs+sgWbN8SgXZ3LbamdHTqQE2Yo0swHIbwwHxqKiRVnEowcmlSpaY2TXc6pIHx1Om/vB5D9I0UsJoj9msn/D1dr/pBM1OeSE23x+qhoO4crMsbNlMTKxJ3J+REw3xqSACWd0gwozLYe4V72pxzS5vXHCtN+DpiZqTWRU3FRk2AmtkQjh9Z7yY6l5oYtNJhLllitS1voQY7wHyEi2PP2NYmfCLb43oHvM0DxseDE0GZ+J0ERg4CKn6zGr7XDEMe/kc78nM6F/zFb76AMtPGDPzofqlz1dNLOQSXKTM1Ytdbr484blSve61tadbrTcTV8HGLZyxOsMBUFbCkgEUigEc38s8KMwoueKlSQ3yRqi1nyk7hpQr2L83ynsc31D9Wwk7xg0VrxNuafrxm1QEjC251jcXuWD9h9aVFU9p83dTsX+nDCR5E7iyp3v0zhhpS7ep2JTL/FyJZHKfwoQLWDiWrTUJ1m/Xwe1QOarK142ABqsDIa3ONg5Im4GfygitTUzV6TQKs8wNkDsJCjRAzKiGcqQkcgkvpSBpsZlimMwTsNIDI07T5AZs2pwJtxscR/SQ46DiampWp0Z+yQCauTXhzA4eWWAAz8+HM7UJXF6+J8XaZjMiAtW7EI9Noh03GiH2qHLds2pzGAE5pc/oDbDSxOjVXM/8M4Hg237Z/bPdrymQawvVCZ3RYc1lRoICNGlHkOt066njsFGAGBjh0YtPmMqfU6wgxAthl7vl7XNupP61ohqsfjIAgaaPGPHQrJPp86c4Mpsa9HgW14K1GiXbPwXatH5S6HSZtztemkhgZje3awdeHE7/UHRrqNPP3RgfiQdsowrFQtxo1vjsjuZC2UHNpXs+ktLCZeekwh2uippxyq7uI6krjN9LmXTKtLxoe8K3e5EmfPP6I7sNJRtq8TiJ2MatnxSVjBKO5DGmiUzg1c7Pi4H1llE9ZqNkz2w3CzF11js6oHcpllgaHm9+q7esbkyW2AomRSxZc7NxaBfQ8e6PjLHDQMffFFanxQQw5dKg9c/ENbvax07y/5TqXbtSAXlcudh0K8wgiY+Q4xIhz0uaspaYCaGD6hZWp0dWjaKXGMDUCjhwu56rMfGpO6HyuJMvPB9zwuSxbk1nigSz/Hnts+ITVlPqxwJTrSIxAVpZl5CqAIjOBlanJKfrTtXaoUJRY1iTJMnxYyMwcauKkQ+HnTHM8CAkWD1hsdgRyAv8Pta3V5jMBc9JKbA5nArxVQCDT0lhAT8CvrjWaZ291+YibUg4fhjEzF2+qc3vT1dXV2RxqcE/9lhhOzUnqWQ0NP9GCAFS3drbsVOvoA5tAXxeYWjtb1qs941pfo2y5Sgn3Eoo7rdyognXDdLx6pRer42bPvQKp9wQf5tKNGoWaYWlC3bw6kzaXR7Q9on1G3x8kAkxsQJJVhLRO0O7LBCUiILT1EhTxiy9XQ/WcOsQBEgVYzxyr2J8r/qtvvoFMEf7yjXsZikqN5zl5qAJbOa2mzR2SMbR0RmCTMVranLXoEnWZjandrLAisJlsncajpNL3U6RLcAMFrDY37pkclRoSA4ycsuAHNW444BS2eDyLe5/ilDbvcZ0eJzikzXHv66wrba7euYpPWriAclAoQLQFLXdqimqHGii3smc8NJLdhgeMBrLs5aZM2ryNmnJkrDD1IbJQk+W6wOTZea/gleWxsJ60uYqjaDR69Gk1xJhXJY8d6iPFvT47pTrDXmwdRWmkL7Os6x+8xP5KXSNtrnsswbaHCOjDkKh7vOJtHfvSwb6uHbxRcjLCvrToN9Jg66BmBaShlKQRN3Jf+qCl+FSvTi/8naXN1aSmqDPQrxnV5qqA9pfU08lTvyrq/SZrEzC8xwempgwJssL0dM5iByVmlPCZ4B86F48HpxxrqalAbeicNvciZuXHTlBTJFEomWFxLxs9xC6fdWDm/X4pwikRpnjc7/fLA1o8zlSbRybYUmMJm4AkyT0sYL/SblAjKNoct+t30vCHtrU+ZNRu43F20G6PzAVm4gQfbyCu08Ywp8d5Lz7RcxIg31Q4hfzDTgw/MDWnxClKQGLeElhlVt+oNWmgnxpZEjN8XR8lbeWxkiFgzfPxXUPglu1UD0lNXB30SwDJedQgAKu1ESNT2iRmvaUeBPREW0P9dTVtbs8m8+KAxh8Dj4O5eVhqytcACFMTm7u2ikmA4niHHO+yaXOJpM2HbLV5hM5BjNhkslZt7mS5H5aaFKamRNQGyvO+mIRXoqUaWlbI7C87RhGHtuNUPH4w5nBYPWC5bBIBdrHhDlATTXDRMBcozt++MQBvf/rprbEjAHZeBKXvVdilqJEBN/IMHLLgMsmzdwQ2bd7GnannXFn6sNTE8vlYWEGcEHBchaphVrCkVeL7ez1e9PNDY8mg/tCDQxyZy1Mjba63mG9gaxLkjbS5qHOXHeLIXK4b1ebmUoIHN8OZApmXc82ZU2BjkyzmEyVjkQJPlk+KET1t3tQ7RD9IPvj1zheZdTkqkDVGaEOv6HpLXtIrTdomvZK+elD8DDJcGY/fMD8EU8JRKOM4y7r43egVo47zTiSejs3qGOXpzgKerDltLvp+9ZC4wkFCDBCXWxCdltRO9U4U7YtT8IGDscAzJ/DfwSY3lp0EsEmq8w4CPNnVZXZ8xSzfitgji4lOnGe6LdQoGXifOfnrpN+fWOpA8J/9CPFk8AlLS7v9vjjiOkRgYhfoCw4Ck0lfbGOPYPYLK+aGV4XvjHo0i1Y1HBVyNCGkKMrAHB+J/QFSFFKbrnRurdFERyH16lhgbBmZxZmAZU2r2MQCiAigsa41D0vN/hnxgxcV7gfIkkb1o20qSpS1LHjH5upLTS0IaNtCSknbjEVp2iZbmlrdek8XeHhqIFoy5vlckIjB29/TkmqmqFzzjGsHzGoMugoRMUXlnmydBAc1iRGIUJanRmL+ganZ0yYeFphhpBVeCGyArGbBa2zxeJZOQXiZtYPuaXOVGkPgoakh0zJVt+1qTF2qDJww6jiUyGDlGA8clqKKWSwwdEib4/Fp2BM4x7R5b2j6hYemZm/v8vL4YnHSPQ+1bjYyGNobKvaVdiTSZRa2eKRepxvJDhTGg8miXjbSRw27OgWnaBLJjtD9N2nZENQpukXGhlCD/Q1Rmr6wNUhseiNkErNhp0b00rS5d8IKSCR/wVDDTyc8qUCp74qtwdSETgFaC3YMAq2cjw2RRUva3NxUaxb8/gI7QA247HHkRM028dDU7FVvoBKG09L85WXRz5Ean75F2fy183l4x28XwVXLAVbH1Q+vNWrmKU4J4J+928UvdwB/JlMKR8bmOI5AC93CJ4k8JJMkyJzbpaKfWHHwuJEnzvCiPSIr7sufnyyOYi0oKYtXzR/da7upJwEy15JILd6HQsktXD/+1JCAQPpkmS06SgsXtT41kNW9irLEDh3C50YNHrejy+10iD4zakJLRN0aPjetASgsu/VYAMrL7Kf0ZLC0zpCiPlKilP5cHL8S+1oWVygK3XTAeQO2JwdUuJ+vkqzMLeB6OkgnTu4fGGU+B8ePbjh777goDoV/+uqrnz1pfJUDSMbvb1QJoeff//wp44+fmIFJ09f8zF3l+shxtUSy3A3x8lPmhmys4PL+xiUglNUdj58kMDUrvYWB6M1Dt2Ez8F29WWJjwzmosNvCPBGQAolP708URecdwB87yK7o0RVfdRew7X3yRPBm3lKWZfEUqSE6c7r66xHTT5CaqsNrUD8BlSdHzWzZ/MrUXJDV9Q/dnvVhv/pmud3PF4LY4ePj4zP9/XmPniSyl1phPZm6mFpi8eHDh5srjOoXjxw/ACTW9IbaZDqdThrLXqDwi0eOv9/AtH4gkUhEYan3N+wyAq77va96XSicPOqUuuC4SfMaEE98UtJwhyCsHDu5gxQWGC+QeYTY5BSkcnJNd4vZ3C9sEqXNTgjQzRFddoXcdWRWS9MsRiUFkNnSq6TXi8zGS6sqOfK6gkc4kGeWedfNahDoHuKPbiBPLvUaoJWRIJrzyGY5D9eSjlgMFMVj1al9owpkwVZuZHkc3qNoZEUU2a0qwIIds9VJ2PQINYP2mnAVgWQyKVy3TkIaTtw3xX4oLH5D0hoRymlQ6Sm2crNz6S3qjbBc930Q6xiOBgJET8yewyFA6NfbwT/iX/6HxV9z2/Z+8xDofzPgMf777eSo3kAefvj48eMfqfJefPxIj35P//rxo/G110u9qm4bQEX4cLeFWT7f1Tkcwtk5ZeL6mvz/zRuf7xiHe9cFMO+4C5BbfNtbgQJwM3/D39Vp8fnOjknlA7w8LwSi5F2y+RwpSTzeu4OWQmzvzbHODZlP2EzG5hOA7/Fqg8RUry5ubuj4eGgydAJ5SyMca+VFYHpviW/FQoB1YtFLDFYEWTvZasFhEmGnJWlKCISpX0FDmcNTeH23p80ZXe2QC18pkj3pN8ILfdt5Scv2xm32FbsOGY0qsikEHGs38XCDlAPKABuxN8RwFN0TAMVZsZ6QIa/6VLfGv9mZQYqjz2/FLrU/m0I1fcTUlJeNpMPEFF0Syer5hmYVPgnR1ajZJzOoV5QQX5XsWK5OpRJqAii2LDnoWn2lDdG13VEbBKs5Nx/IGEP2U/Ed09HoA2X67DX+I1VcOmmkqNTsY7XZHUuswGu98m3fZ2AZUugXzwCOqDN3c3eBjSjx4TDV9FVHS+sMR2Za1BchMe/VekgoxhhlbFRA6gQXkkNbT5DHI3OCTvRQT4X8e4YZCx+VK5WlW4n0bu3DBFd2ZU7kxHinDHbUUxTLuIL75PVEp7QmkWxMpijx4imZSEJkwLl4DbmAkFl+HRyCN1U6Uu7PebXP1kH29H9Jyiwujel4kl2+8C0IGn8ge7JDip1xVDeXxh5KvLR0GpZ4Nx/U6368+PRi83WDcPPvv/7tb3+cTR+mseL822/n419w4xPOawmOSofRe/puCaxi2oX/tEPmBp1AK4UUiyLn4F8XLKEIrHNNfunUNA9VmL+T7lYR19KAJsMQWFhwCOukJgVKzJhsqezURggBkmW3rM9Lz80QoHQeCmvcG0U4jJrmocq7E4FzZOvLjK3CsOW4lDFBRrBSNLb2ia6YKbJM7fgsWtpRrUO653Oy5jWgYbOWFncoqeWAcMsp1AvBIV23v3avjLzNMJpMa2PT6e4MUk7IO5UHhiAlcOkl93q4F7SxQP0jvUODlAPwaM68QZua6w39HjbEmZx28d0apFicgL1LneiR0kaAPZuYnpMo7jY1xHu36A2Osa/jm9vOTCA5Le1h7Dg15P2+lirnDOQ2nGhK6M9i16nhUMycxhRSG0/BxaEFUfK6752nhnSh2VBxuPnCKTVqR2T03vAvrY6Maagobd5/V5R4NIXdcCW3+9Rgp/13OhwG800gBH/+3X/s+OBNkYIvv9SSV+etrWT743Dz48UuTbq4IWVMxvjOC9v5SWpvdjmG0nBiTG9ujRohlI+iXUmdzwEypje3Rs2jQQLOq3RiaovU7HTYbQLAzYeLqm9/W9SEF7+qZVdAF6HBy6rvfCuLZo4egQE2IXENcHm2S/PRuwOkztxuZYXFY0M8TXeE24o7vBz+D7RpIerBa0+G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4456" name="Picture 8" descr="https://upload.wikimedia.org/wikipedia/commons/thumb/3/3e/USA_Flag_Map.svg/2000px-USA_Flag_Map.svg.png"/>
          <p:cNvPicPr>
            <a:picLocks noChangeAspect="1" noChangeArrowheads="1"/>
          </p:cNvPicPr>
          <p:nvPr/>
        </p:nvPicPr>
        <p:blipFill>
          <a:blip r:embed="rId5" cstate="print"/>
          <a:srcRect/>
          <a:stretch>
            <a:fillRect/>
          </a:stretch>
        </p:blipFill>
        <p:spPr bwMode="auto">
          <a:xfrm>
            <a:off x="152400" y="6172200"/>
            <a:ext cx="946315" cy="593725"/>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1569"/>
            <a:ext cx="8229600" cy="5340631"/>
          </a:xfrm>
        </p:spPr>
        <p:txBody>
          <a:bodyPr>
            <a:noAutofit/>
          </a:bodyPr>
          <a:lstStyle/>
          <a:p>
            <a:r>
              <a:rPr lang="en-US" sz="1200" dirty="0">
                <a:solidFill>
                  <a:srgbClr val="0000FF"/>
                </a:solidFill>
              </a:rPr>
              <a:t>Educate yourselves on our founding documents. </a:t>
            </a:r>
            <a:r>
              <a:rPr lang="en-US" sz="1200" dirty="0"/>
              <a:t>Many on-line resources available to do this. Share what you have learned with others in your community. Save our Constitutional Republic by educating ourselves and others!</a:t>
            </a:r>
          </a:p>
          <a:p>
            <a:r>
              <a:rPr lang="en-US" sz="1200" dirty="0">
                <a:solidFill>
                  <a:srgbClr val="0000FF"/>
                </a:solidFill>
              </a:rPr>
              <a:t>Support local control over education not federal control. </a:t>
            </a:r>
            <a:r>
              <a:rPr lang="en-US" sz="1200" dirty="0"/>
              <a:t>Research the candidates (local and federal) before you vote at the ballot box. Where do they stand on education? Do they support parental rights? For those up for re-election how did they vote in the past?</a:t>
            </a:r>
          </a:p>
          <a:p>
            <a:r>
              <a:rPr lang="en-US" sz="1200" dirty="0">
                <a:solidFill>
                  <a:srgbClr val="0000FF"/>
                </a:solidFill>
              </a:rPr>
              <a:t>Attend your local school board meetings.</a:t>
            </a:r>
            <a:r>
              <a:rPr lang="en-US" sz="1200" dirty="0"/>
              <a:t> Track how they are voting and what they support. Speak at their meetings on what concerns you in your district. There is power in numbers!</a:t>
            </a:r>
          </a:p>
          <a:p>
            <a:r>
              <a:rPr lang="en-US" sz="1200" dirty="0">
                <a:solidFill>
                  <a:srgbClr val="0000FF"/>
                </a:solidFill>
              </a:rPr>
              <a:t>Watch or attend the monthly State Board of Education meeting.</a:t>
            </a:r>
            <a:r>
              <a:rPr lang="en-US" sz="1200" dirty="0"/>
              <a:t> These are the “education policy makers” in our state. (https://azsbe.az.gov/public-meetings)</a:t>
            </a:r>
          </a:p>
          <a:p>
            <a:r>
              <a:rPr lang="en-US" sz="1200" dirty="0">
                <a:solidFill>
                  <a:srgbClr val="0000FF"/>
                </a:solidFill>
              </a:rPr>
              <a:t>Ask to view </a:t>
            </a:r>
            <a:r>
              <a:rPr lang="en-US" sz="1200" u="sng" dirty="0">
                <a:solidFill>
                  <a:srgbClr val="0000FF"/>
                </a:solidFill>
              </a:rPr>
              <a:t>all</a:t>
            </a:r>
            <a:r>
              <a:rPr lang="en-US" sz="1200" dirty="0">
                <a:solidFill>
                  <a:srgbClr val="0000FF"/>
                </a:solidFill>
              </a:rPr>
              <a:t> textbooks (curriculum)- hard and soft copy</a:t>
            </a:r>
            <a:r>
              <a:rPr lang="en-US" sz="1200" dirty="0"/>
              <a:t>. Your tax dollars fund your local schools and you have the right to view </a:t>
            </a:r>
            <a:r>
              <a:rPr lang="en-US" sz="1200" i="1" dirty="0"/>
              <a:t>any </a:t>
            </a:r>
            <a:r>
              <a:rPr lang="en-US" sz="1200" dirty="0"/>
              <a:t> textbooks they are using to teach our children. Even if you do not currently have a child in that district. You can find out where your tax dollars are spent by your property tax statement from the Treasurer’s office.</a:t>
            </a:r>
          </a:p>
          <a:p>
            <a:r>
              <a:rPr lang="en-US" sz="1200" dirty="0">
                <a:solidFill>
                  <a:srgbClr val="0000FF"/>
                </a:solidFill>
              </a:rPr>
              <a:t>Comment on bills at the Arizona State legislature</a:t>
            </a:r>
            <a:r>
              <a:rPr lang="en-US" sz="1200" dirty="0"/>
              <a:t>. Create a “Request to Speak account” so you can comment on bills from home or testify on bills in person. (https://apps.azleg.gov/Account/SignOn)</a:t>
            </a:r>
          </a:p>
          <a:p>
            <a:r>
              <a:rPr lang="en-US" sz="1200" dirty="0">
                <a:solidFill>
                  <a:srgbClr val="0000FF"/>
                </a:solidFill>
              </a:rPr>
              <a:t>Know who your state and federal representatives are and be in continual communication with them.</a:t>
            </a:r>
            <a:r>
              <a:rPr lang="en-US" sz="1200" dirty="0"/>
              <a:t> If you do not like how they are voting let them know. Also, send them words of encouragement when they are doing well and listening to their constituents! (https://www.govtrack.us/congress/members)</a:t>
            </a:r>
          </a:p>
          <a:p>
            <a:r>
              <a:rPr lang="en-US" sz="1200" dirty="0">
                <a:solidFill>
                  <a:srgbClr val="0000FF"/>
                </a:solidFill>
              </a:rPr>
              <a:t>Comment on our state standards and let the Arizona Department of Education (ADE) know we do not support the dumbing-down of our children or teaching far-left ideology in our standards: </a:t>
            </a:r>
            <a:r>
              <a:rPr lang="en-US" sz="1200" dirty="0"/>
              <a:t>http://www.azed.gov/standards-practices/</a:t>
            </a:r>
            <a:endParaRPr lang="en-US" sz="1200" dirty="0">
              <a:solidFill>
                <a:srgbClr val="0000FF"/>
              </a:solidFill>
            </a:endParaRPr>
          </a:p>
          <a:p>
            <a:r>
              <a:rPr lang="en-US" sz="1200" dirty="0"/>
              <a:t>Join “Mommy Lobby AZ” and help us in the fight to restore local control over education. E-mail: </a:t>
            </a:r>
            <a:r>
              <a:rPr lang="en-US" sz="1200" dirty="0">
                <a:solidFill>
                  <a:srgbClr val="0000FF"/>
                </a:solidFill>
              </a:rPr>
              <a:t>AzSchoolChoice@cox.net </a:t>
            </a:r>
            <a:r>
              <a:rPr lang="en-US" sz="1200" dirty="0"/>
              <a:t>or</a:t>
            </a:r>
            <a:r>
              <a:rPr lang="en-US" sz="1200" dirty="0">
                <a:solidFill>
                  <a:srgbClr val="0000FF"/>
                </a:solidFill>
              </a:rPr>
              <a:t> Follow us @MommyLobbyAZ</a:t>
            </a:r>
          </a:p>
          <a:p>
            <a:r>
              <a:rPr lang="en-US" sz="1200" dirty="0"/>
              <a:t>Share this presentation with your communities. Available at: </a:t>
            </a:r>
            <a:r>
              <a:rPr lang="en-US" sz="1200" dirty="0">
                <a:solidFill>
                  <a:srgbClr val="0000FF"/>
                </a:solidFill>
              </a:rPr>
              <a:t>http://www.reynoldsnet.org/commoncore/news.html</a:t>
            </a:r>
          </a:p>
        </p:txBody>
      </p:sp>
      <p:sp>
        <p:nvSpPr>
          <p:cNvPr id="3" name="Title 2"/>
          <p:cNvSpPr>
            <a:spLocks noGrp="1"/>
          </p:cNvSpPr>
          <p:nvPr>
            <p:ph type="title"/>
          </p:nvPr>
        </p:nvSpPr>
        <p:spPr>
          <a:xfrm>
            <a:off x="457200" y="0"/>
            <a:ext cx="8229600" cy="990600"/>
          </a:xfrm>
        </p:spPr>
        <p:txBody>
          <a:bodyPr>
            <a:normAutofit/>
          </a:bodyPr>
          <a:lstStyle/>
          <a:p>
            <a:pPr algn="ctr"/>
            <a:r>
              <a:rPr lang="en-US" sz="2400" dirty="0"/>
              <a:t>What Can You Do? </a:t>
            </a:r>
            <a:br>
              <a:rPr lang="en-US" sz="2400" dirty="0"/>
            </a:br>
            <a:endParaRPr lang="en-US" sz="1600" dirty="0"/>
          </a:p>
        </p:txBody>
      </p:sp>
      <p:pic>
        <p:nvPicPr>
          <p:cNvPr id="7" name="irc_mi" descr="https://whatiscommoncore.files.wordpress.com/2015/02/stealth-assessment-baby.jpg"/>
          <p:cNvPicPr/>
          <p:nvPr/>
        </p:nvPicPr>
        <p:blipFill>
          <a:blip r:embed="rId3" cstate="print"/>
          <a:srcRect/>
          <a:stretch>
            <a:fillRect/>
          </a:stretch>
        </p:blipFill>
        <p:spPr bwMode="auto">
          <a:xfrm>
            <a:off x="76200" y="6172200"/>
            <a:ext cx="609600" cy="533400"/>
          </a:xfrm>
          <a:prstGeom prst="rect">
            <a:avLst/>
          </a:prstGeom>
          <a:noFill/>
          <a:ln w="9525">
            <a:noFill/>
            <a:miter lim="800000"/>
            <a:headEnd/>
            <a:tailEnd/>
          </a:ln>
        </p:spPr>
      </p:pic>
      <p:sp>
        <p:nvSpPr>
          <p:cNvPr id="8" name="TextBox 7"/>
          <p:cNvSpPr txBox="1"/>
          <p:nvPr/>
        </p:nvSpPr>
        <p:spPr>
          <a:xfrm>
            <a:off x="762000" y="6400800"/>
            <a:ext cx="1295400" cy="276999"/>
          </a:xfrm>
          <a:prstGeom prst="rect">
            <a:avLst/>
          </a:prstGeom>
          <a:noFill/>
        </p:spPr>
        <p:txBody>
          <a:bodyPr wrap="square" rtlCol="0">
            <a:spAutoFit/>
          </a:bodyPr>
          <a:lstStyle/>
          <a:p>
            <a:r>
              <a:rPr lang="en-US" sz="1200" dirty="0">
                <a:solidFill>
                  <a:srgbClr val="FF0000"/>
                </a:solidFill>
              </a:rPr>
              <a:t>Action Items!</a:t>
            </a:r>
          </a:p>
        </p:txBody>
      </p:sp>
      <p:pic>
        <p:nvPicPr>
          <p:cNvPr id="9" name="Picture 8">
            <a:extLst>
              <a:ext uri="{FF2B5EF4-FFF2-40B4-BE49-F238E27FC236}">
                <a16:creationId xmlns:a16="http://schemas.microsoft.com/office/drawing/2014/main" id="{70D36AD1-E87D-45A0-AA3F-A6F0B9C561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7200" y="5832608"/>
            <a:ext cx="898392" cy="898392"/>
          </a:xfrm>
          <a:prstGeom prst="rect">
            <a:avLst/>
          </a:prstGeom>
        </p:spPr>
      </p:pic>
      <p:sp>
        <p:nvSpPr>
          <p:cNvPr id="10" name="TextBox 9">
            <a:extLst>
              <a:ext uri="{FF2B5EF4-FFF2-40B4-BE49-F238E27FC236}">
                <a16:creationId xmlns:a16="http://schemas.microsoft.com/office/drawing/2014/main" id="{3A181838-B50D-47CE-B60F-8B203915B9F5}"/>
              </a:ext>
            </a:extLst>
          </p:cNvPr>
          <p:cNvSpPr txBox="1"/>
          <p:nvPr/>
        </p:nvSpPr>
        <p:spPr>
          <a:xfrm>
            <a:off x="6629400" y="6143304"/>
            <a:ext cx="1447800"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Mommy Lobby AZ</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Contact me any time with your questions at Azschoolchoice@cox.net.</a:t>
            </a:r>
          </a:p>
        </p:txBody>
      </p:sp>
      <p:sp>
        <p:nvSpPr>
          <p:cNvPr id="3" name="Title 2"/>
          <p:cNvSpPr>
            <a:spLocks noGrp="1"/>
          </p:cNvSpPr>
          <p:nvPr>
            <p:ph type="title"/>
          </p:nvPr>
        </p:nvSpPr>
        <p:spPr/>
        <p:txBody>
          <a:bodyPr>
            <a:normAutofit/>
          </a:bodyPr>
          <a:lstStyle/>
          <a:p>
            <a:pPr algn="ctr"/>
            <a:r>
              <a:rPr lang="en-US" sz="3200" dirty="0"/>
              <a:t>Any questions?</a:t>
            </a:r>
          </a:p>
        </p:txBody>
      </p:sp>
      <p:pic>
        <p:nvPicPr>
          <p:cNvPr id="5" name="Picture 4">
            <a:extLst>
              <a:ext uri="{FF2B5EF4-FFF2-40B4-BE49-F238E27FC236}">
                <a16:creationId xmlns:a16="http://schemas.microsoft.com/office/drawing/2014/main" id="{16ECF76D-EAB8-4860-A240-6318147681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7200" y="5832608"/>
            <a:ext cx="898392" cy="898392"/>
          </a:xfrm>
          <a:prstGeom prst="rect">
            <a:avLst/>
          </a:prstGeom>
        </p:spPr>
      </p:pic>
      <p:sp>
        <p:nvSpPr>
          <p:cNvPr id="6" name="TextBox 5">
            <a:extLst>
              <a:ext uri="{FF2B5EF4-FFF2-40B4-BE49-F238E27FC236}">
                <a16:creationId xmlns:a16="http://schemas.microsoft.com/office/drawing/2014/main" id="{FBE42F96-0711-48AC-BEF7-9EBDBCAEC296}"/>
              </a:ext>
            </a:extLst>
          </p:cNvPr>
          <p:cNvSpPr txBox="1"/>
          <p:nvPr/>
        </p:nvSpPr>
        <p:spPr>
          <a:xfrm>
            <a:off x="6629400" y="6143304"/>
            <a:ext cx="1447800"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Mommy Lobby AZ</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5">
      <a:dk1>
        <a:sysClr val="windowText" lastClr="000000"/>
      </a:dk1>
      <a:lt1>
        <a:sysClr val="window" lastClr="FFFFFF"/>
      </a:lt1>
      <a:dk2>
        <a:srgbClr val="464646"/>
      </a:dk2>
      <a:lt2>
        <a:srgbClr val="E3F6FA"/>
      </a:lt2>
      <a:accent1>
        <a:srgbClr val="0070C0"/>
      </a:accent1>
      <a:accent2>
        <a:srgbClr val="FF0000"/>
      </a:accent2>
      <a:accent3>
        <a:srgbClr val="EB641B"/>
      </a:accent3>
      <a:accent4>
        <a:srgbClr val="39639D"/>
      </a:accent4>
      <a:accent5>
        <a:srgbClr val="474B78"/>
      </a:accent5>
      <a:accent6>
        <a:srgbClr val="7D3C4A"/>
      </a:accent6>
      <a:hlink>
        <a:srgbClr val="77D5EA"/>
      </a:hlink>
      <a:folHlink>
        <a:srgbClr val="FF8119"/>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14276</TotalTime>
  <Words>4248</Words>
  <Application>Microsoft Office PowerPoint</Application>
  <PresentationFormat>On-screen Show (4:3)</PresentationFormat>
  <Paragraphs>163</Paragraphs>
  <Slides>26</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Calibri</vt:lpstr>
      <vt:lpstr>Lucida Sans Unicode</vt:lpstr>
      <vt:lpstr>Times New Roman</vt:lpstr>
      <vt:lpstr>Verdana</vt:lpstr>
      <vt:lpstr>Wingdings 2</vt:lpstr>
      <vt:lpstr>Wingdings 3</vt:lpstr>
      <vt:lpstr>Concourse</vt:lpstr>
      <vt:lpstr>What is Happening in  Our Schools? July 2018</vt:lpstr>
      <vt:lpstr>Why is school choice so popular?</vt:lpstr>
      <vt:lpstr>Why is home schooling so popular?</vt:lpstr>
      <vt:lpstr>Where is God in Education? http://krisannehall.com/in-context-separation-of-church-and-state/</vt:lpstr>
      <vt:lpstr>Where is God in Education? http://krisannehall.com/in-context-separation-of-church-and-state/</vt:lpstr>
      <vt:lpstr>How is far-left ideology getting into our schools? </vt:lpstr>
      <vt:lpstr>Dumbed-down English Language Arts (ELA) and Mathematics Standards (aka Common Core) http://www.reynoldsnet.org/commoncore/Top%20Five%20Reasons%20Common%20Core%20Remains%20in%20Arizona.pdf</vt:lpstr>
      <vt:lpstr>Common Core 2.0 http://www.gilbertwatch.com/index.cfm/blog/a-picture-is-worth-a-thousand-common-core-standards/</vt:lpstr>
      <vt:lpstr>Dumbed-down March 2018 Draft History &amp; Social Science Standards http://www.reynoldsnet.org/commoncore/Arizona%20Social%20Studies%20Standards.pdf </vt:lpstr>
      <vt:lpstr>Dumbed-down March 2018 Draft Science Standards http://www.reynoldsnet.org/commoncore/Science%20Standards_Executive_summary.pdf </vt:lpstr>
      <vt:lpstr>Examples of Curriculum and Assessments Promoting Far-Left Ideology </vt:lpstr>
      <vt:lpstr>“Civic Engagement” in Schools through Curriculum- Violates the Law! https://www.azleg.gov/ars/15/00511.htm</vt:lpstr>
      <vt:lpstr>ADE “Excellence in Civics Engagement Program” https://www.azed.gov/civicengagement/</vt:lpstr>
      <vt:lpstr>“Action Civics” not “Old Civics” http://www.usingtheirwords.org/childrens-literature</vt:lpstr>
      <vt:lpstr>“Civic Engagement” promoted in  Teacher Colleges in Arizona https://education.asu.edu/deborah-ruiz  https://education.asu.edu/daniel-dinn-you-liou </vt:lpstr>
      <vt:lpstr>“Civic Engagement” promoted in  Teacher Colleges in Arizona https://t4sj.org  </vt:lpstr>
      <vt:lpstr>“Service Learning” in State Standards</vt:lpstr>
      <vt:lpstr>Red For Ed, or Just Plain Red? “Arizona Capitol Times- Yellow Sheet Report”</vt:lpstr>
      <vt:lpstr>So how are Arizona Children Performing? AzMERIT Assessment Results http://www.helios.org/blog/recent-azmerit-scores-show-incremental-positive-gains</vt:lpstr>
      <vt:lpstr>Arizona Student Test Scores Remain Stagnant in National Assessment http://www.helios.org/blog/arizona-student-test-scores-remain-stagnant-in-national-assessment</vt:lpstr>
      <vt:lpstr>Arizona Student Test Scores Remain Stagnant in National Assessment http://www.helios.org/blog/arizona-student-test-scores-remain-stagnant-in-national-assessment</vt:lpstr>
      <vt:lpstr>How much of the Arizona State budget goes to Education? https://www.azleg.gov/jlbc/budgetupdates.htm</vt:lpstr>
      <vt:lpstr>Has more Federal and State Money spent made our students smarter over the years? No!</vt:lpstr>
      <vt:lpstr>CATO Institute Study: “Inflation-Adjusted cost of a complete K-12 education vs. NAEP scores” http://www.cato.org/publications/congressional-testimony/impact-federal-involvement-americas-classrooms</vt:lpstr>
      <vt:lpstr>What Can You Do?  </vt:lpstr>
      <vt:lpstr>Any questions?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Core Standards-Rotten to the Core</dc:title>
  <dc:creator>jjreynold</dc:creator>
  <cp:lastModifiedBy>jjreynold</cp:lastModifiedBy>
  <cp:revision>304</cp:revision>
  <dcterms:created xsi:type="dcterms:W3CDTF">2013-03-19T04:53:32Z</dcterms:created>
  <dcterms:modified xsi:type="dcterms:W3CDTF">2018-07-15T14:08:04Z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