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89" r:id="rId2"/>
    <p:sldId id="317" r:id="rId3"/>
    <p:sldId id="321" r:id="rId4"/>
    <p:sldId id="319" r:id="rId5"/>
    <p:sldId id="318" r:id="rId6"/>
    <p:sldId id="320" r:id="rId7"/>
    <p:sldId id="324" r:id="rId8"/>
    <p:sldId id="327" r:id="rId9"/>
    <p:sldId id="325" r:id="rId10"/>
    <p:sldId id="326" r:id="rId11"/>
    <p:sldId id="322" r:id="rId12"/>
    <p:sldId id="323" r:id="rId13"/>
    <p:sldId id="328" r:id="rId14"/>
    <p:sldId id="336" r:id="rId15"/>
    <p:sldId id="334" r:id="rId16"/>
    <p:sldId id="329" r:id="rId17"/>
    <p:sldId id="330" r:id="rId18"/>
    <p:sldId id="261" r:id="rId19"/>
    <p:sldId id="333" r:id="rId20"/>
    <p:sldId id="332" r:id="rId21"/>
    <p:sldId id="337" r:id="rId22"/>
    <p:sldId id="33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97" autoAdjust="0"/>
    <p:restoredTop sz="94700" autoAdjust="0"/>
  </p:normalViewPr>
  <p:slideViewPr>
    <p:cSldViewPr>
      <p:cViewPr varScale="1">
        <p:scale>
          <a:sx n="127" d="100"/>
          <a:sy n="127" d="100"/>
        </p:scale>
        <p:origin x="-1152" y="-96"/>
      </p:cViewPr>
      <p:guideLst>
        <p:guide orient="horz" pos="2160"/>
        <p:guide pos="2880"/>
      </p:guideLst>
    </p:cSldViewPr>
  </p:slideViewPr>
  <p:outlineViewPr>
    <p:cViewPr>
      <p:scale>
        <a:sx n="33" d="100"/>
        <a:sy n="33" d="100"/>
      </p:scale>
      <p:origin x="48" y="17226"/>
    </p:cViewPr>
  </p:outlineViewPr>
  <p:notesTextViewPr>
    <p:cViewPr>
      <p:scale>
        <a:sx n="100" d="100"/>
        <a:sy n="100" d="100"/>
      </p:scale>
      <p:origin x="0" y="36"/>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5908EA-76E7-46FE-9B3A-EF79833EE918}" type="datetimeFigureOut">
              <a:rPr lang="en-US" smtClean="0"/>
              <a:pPr/>
              <a:t>8/21/2015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58092E-8451-43BC-91C3-0FBF94193027}"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0EED3D-409B-4054-811C-4F95B9DEE330}" type="datetimeFigureOut">
              <a:rPr lang="en-US" smtClean="0"/>
              <a:pPr/>
              <a:t>8/21/2015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26881F-284A-446F-A2A5-A3722141BA93}"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26881F-284A-446F-A2A5-A3722141BA93}"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are 3 parent representatives on this committee. Jared Taylor and Chuck Schmidt from the SBE do not support Common Core.</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was a v</a:t>
            </a:r>
            <a:r>
              <a:rPr lang="en-US" dirty="0" smtClean="0"/>
              <a:t>ery complicated process on how each person was scored under the ADE’s rubric</a:t>
            </a:r>
            <a:r>
              <a:rPr lang="en-US" baseline="0" dirty="0" smtClean="0"/>
              <a:t>. Those above 6 moved forward in this process and then each were narrowed down to just one person per grade level or subject for ELA and Mathematics.</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organization</a:t>
            </a:r>
            <a:r>
              <a:rPr lang="en-US" baseline="0" dirty="0" smtClean="0"/>
              <a:t> structure that was voted on by the “Arizona Standards Development Committee” at the 6/24/15 meeting.</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Superintendent</a:t>
            </a:r>
            <a:r>
              <a:rPr lang="en-US" baseline="0" dirty="0" smtClean="0"/>
              <a:t> Douglas requested an amendment to remove Early Education slots for ELA and Mathematics since there are no “Arizona College and Career Ready Standards” for Pre-K. Motion passed 9-7. Another amendment was proposed by Jared Taylor to change ELA Grade 10 slot to Claire Morgan (Tucson Unified School District) and Mike Robinette for Algebra II/Pre-calc slot (Amphitheatre Unified School District). Only</a:t>
            </a:r>
          </a:p>
          <a:p>
            <a:r>
              <a:rPr lang="en-US" baseline="0" dirty="0" smtClean="0"/>
              <a:t>Mike Robinette’s slot proposal passed.</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D26881F-284A-446F-A2A5-A3722141BA9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26881F-284A-446F-A2A5-A3722141BA93}"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“cut score” ranges were extrapolated from the 2012 AIMS assessment data on how our students performed and based upon how students from other states have scored with SBAC. ACT scores were also considered in this extrapolation but I have to “scratch my head” on how that was incorporated based upon a “college readiness” score on the ACT or a score </a:t>
            </a:r>
            <a:r>
              <a:rPr lang="en-US" baseline="0" smtClean="0"/>
              <a:t>of </a:t>
            </a:r>
            <a:r>
              <a:rPr lang="en-US" baseline="0" smtClean="0"/>
              <a:t>22. </a:t>
            </a:r>
            <a:r>
              <a:rPr lang="en-US" baseline="0" dirty="0" smtClean="0"/>
              <a:t>Representatives from American Institute for Research (AIR), teachers and administrators performed this analysis at the “</a:t>
            </a:r>
            <a:r>
              <a:rPr lang="en-US" baseline="0" dirty="0" err="1" smtClean="0"/>
              <a:t>AzMERIT</a:t>
            </a:r>
            <a:r>
              <a:rPr lang="en-US" baseline="0" dirty="0" smtClean="0"/>
              <a:t> Standards Setting Workshop” in which 81 people were in attendance. I have to ask again, “Isn’t this data completely useless if AZMERIT was never validated?” Aren’t we traumatizing students who normally do well in school with a “false message” that now they will be considered “not proficient” on </a:t>
            </a:r>
            <a:r>
              <a:rPr lang="en-US" baseline="0" dirty="0" err="1" smtClean="0"/>
              <a:t>AzMERIT</a:t>
            </a:r>
            <a:r>
              <a:rPr lang="en-US" baseline="0" dirty="0" smtClean="0"/>
              <a:t>? For what purpose?! This entire process will be meaningless in another year with new “Arizona Standards!” This is a great way to waste our taxpayer dollars and traumatize our children! It’s all about “data mining” and NOT about improving student achievement!</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“proficient” cut scores</a:t>
            </a:r>
            <a:r>
              <a:rPr lang="en-US" baseline="0" dirty="0" smtClean="0"/>
              <a:t> vary based on grade levels and also on subjects for ELA and Mathematics, respectively. This will be the front page of the “Family Score Report.”</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are notes that will be given on your children explaining areas of improvement.</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26881F-284A-446F-A2A5-A3722141BA93}"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26881F-284A-446F-A2A5-A3722141BA93}"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26881F-284A-446F-A2A5-A3722141BA93}"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a:t>
            </a:r>
            <a:r>
              <a:rPr lang="en-US" baseline="0" dirty="0" smtClean="0"/>
              <a:t> definitions for “Aggregated Data” vs. “Personal Identifiable Information” (PII) data.</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26881F-284A-446F-A2A5-A3722141BA93}"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26881F-284A-446F-A2A5-A3722141BA93}"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26881F-284A-446F-A2A5-A3722141BA93}"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kept this graph</a:t>
            </a:r>
            <a:r>
              <a:rPr lang="en-US" baseline="0" dirty="0" smtClean="0"/>
              <a:t> in my presentation as well to show you that increases in federal funding for federal programs does not equate to “higher achievement” in students. </a:t>
            </a:r>
            <a:r>
              <a:rPr lang="en-US" dirty="0" smtClean="0"/>
              <a:t>As</a:t>
            </a:r>
            <a:r>
              <a:rPr lang="en-US" baseline="0" dirty="0" smtClean="0"/>
              <a:t> seen from this graph, despite more money spent, year after year, we have not seen an improvement in the National Assessment of Education Progress Scores for 4</a:t>
            </a:r>
            <a:r>
              <a:rPr lang="en-US" baseline="30000" dirty="0" smtClean="0"/>
              <a:t>th</a:t>
            </a:r>
            <a:r>
              <a:rPr lang="en-US" baseline="0" dirty="0" smtClean="0"/>
              <a:t> and 8</a:t>
            </a:r>
            <a:r>
              <a:rPr lang="en-US" baseline="30000" dirty="0" smtClean="0"/>
              <a:t>th</a:t>
            </a:r>
            <a:r>
              <a:rPr lang="en-US" baseline="0" dirty="0" smtClean="0"/>
              <a:t> grade Reading and Math in Arizona! Returning to “local control,” which is constitutional, will improve student achievement!</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is a national graph of Inflation-Adjusted cost of a complete K-12 Education vs. NAEP scores. There is no proof that spending more money on education guarantees an improvement in student achievement on assessments!</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is there ANYTHING we can do to stop “The Common Core System= Standards + High-Stakes</a:t>
            </a:r>
            <a:r>
              <a:rPr lang="en-US" baseline="0" dirty="0" smtClean="0"/>
              <a:t> Testing + Data Mining?” YES there is, review our “Common Core Action Items” flier today!</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your opportunity to be heard and share</a:t>
            </a:r>
            <a:r>
              <a:rPr lang="en-US" baseline="0" dirty="0" smtClean="0"/>
              <a:t> experienced with other Common Core Fighters across the state! </a:t>
            </a:r>
            <a:endParaRPr lang="en-US" dirty="0"/>
          </a:p>
        </p:txBody>
      </p:sp>
      <p:sp>
        <p:nvSpPr>
          <p:cNvPr id="4" name="Slide Number Placeholder 3"/>
          <p:cNvSpPr>
            <a:spLocks noGrp="1"/>
          </p:cNvSpPr>
          <p:nvPr>
            <p:ph type="sldNum" sz="quarter" idx="10"/>
          </p:nvPr>
        </p:nvSpPr>
        <p:spPr/>
        <p:txBody>
          <a:bodyPr/>
          <a:lstStyle/>
          <a:p>
            <a:fld id="{1D26881F-284A-446F-A2A5-A3722141BA93}"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26881F-284A-446F-A2A5-A3722141BA93}" type="slidenum">
              <a:rPr lang="en-US" smtClean="0"/>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C5D7410-AFD5-440F-898E-44AB34DFC6EC}" type="datetimeFigureOut">
              <a:rPr lang="en-US" smtClean="0"/>
              <a:pPr/>
              <a:t>8/21/2015</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98E903A-4E92-4EF7-87B9-49A0AD96CA8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C5D7410-AFD5-440F-898E-44AB34DFC6EC}" type="datetimeFigureOut">
              <a:rPr lang="en-US" smtClean="0"/>
              <a:pPr/>
              <a:t>8/21/2015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98E903A-4E92-4EF7-87B9-49A0AD96CA8D}"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C5D7410-AFD5-440F-898E-44AB34DFC6EC}" type="datetimeFigureOut">
              <a:rPr lang="en-US" smtClean="0"/>
              <a:pPr/>
              <a:t>8/21/2015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98E903A-4E92-4EF7-87B9-49A0AD96CA8D}"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C5D7410-AFD5-440F-898E-44AB34DFC6EC}" type="datetimeFigureOut">
              <a:rPr lang="en-US" smtClean="0"/>
              <a:pPr/>
              <a:t>8/21/2015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98E903A-4E92-4EF7-87B9-49A0AD96CA8D}"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C5D7410-AFD5-440F-898E-44AB34DFC6EC}" type="datetimeFigureOut">
              <a:rPr lang="en-US" smtClean="0"/>
              <a:pPr/>
              <a:t>8/21/2015</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C5D7410-AFD5-440F-898E-44AB34DFC6EC}" type="datetimeFigureOut">
              <a:rPr lang="en-US" smtClean="0"/>
              <a:pPr/>
              <a:t>8/21/2015</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C98E903A-4E92-4EF7-87B9-49A0AD96CA8D}"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C5D7410-AFD5-440F-898E-44AB34DFC6EC}" type="datetimeFigureOut">
              <a:rPr lang="en-US" smtClean="0"/>
              <a:pPr/>
              <a:t>8/21/2015</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C5D7410-AFD5-440F-898E-44AB34DFC6EC}" type="datetimeFigureOut">
              <a:rPr lang="en-US" smtClean="0"/>
              <a:pPr/>
              <a:t>8/21/2015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C5D7410-AFD5-440F-898E-44AB34DFC6EC}" type="datetimeFigureOut">
              <a:rPr lang="en-US" smtClean="0"/>
              <a:pPr/>
              <a:t>8/21/2015</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98E903A-4E92-4EF7-87B9-49A0AD96CA8D}"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C5D7410-AFD5-440F-898E-44AB34DFC6EC}" type="datetimeFigureOut">
              <a:rPr lang="en-US" smtClean="0"/>
              <a:pPr/>
              <a:t>8/21/2015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C5D7410-AFD5-440F-898E-44AB34DFC6EC}" type="datetimeFigureOut">
              <a:rPr lang="en-US" smtClean="0"/>
              <a:pPr/>
              <a:t>8/21/2015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98E903A-4E92-4EF7-87B9-49A0AD96CA8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C5D7410-AFD5-440F-898E-44AB34DFC6EC}" type="datetimeFigureOut">
              <a:rPr lang="en-US" smtClean="0"/>
              <a:pPr/>
              <a:t>8/21/2015</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98E903A-4E92-4EF7-87B9-49A0AD96CA8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hyperlink" Target="https://nces.ed.gov/programs/slds/state.asp?stateabbr=AZ"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http://nces.ed.gov/programs/digest/d11/tables/dt11_194.asp" TargetMode="Externa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133600"/>
            <a:ext cx="7010400" cy="991562"/>
          </a:xfrm>
        </p:spPr>
        <p:txBody>
          <a:bodyPr>
            <a:normAutofit fontScale="90000"/>
          </a:bodyPr>
          <a:lstStyle/>
          <a:p>
            <a:pPr algn="ctr"/>
            <a:r>
              <a:rPr lang="en-US" dirty="0" smtClean="0"/>
              <a:t>Education Update- August 2015</a:t>
            </a:r>
            <a:endParaRPr lang="en-US" dirty="0"/>
          </a:p>
        </p:txBody>
      </p:sp>
      <p:sp>
        <p:nvSpPr>
          <p:cNvPr id="4" name="TextBox 3"/>
          <p:cNvSpPr txBox="1"/>
          <p:nvPr/>
        </p:nvSpPr>
        <p:spPr>
          <a:xfrm>
            <a:off x="4953000" y="6172200"/>
            <a:ext cx="4038600" cy="400110"/>
          </a:xfrm>
          <a:prstGeom prst="rect">
            <a:avLst/>
          </a:prstGeom>
          <a:noFill/>
        </p:spPr>
        <p:txBody>
          <a:bodyPr wrap="square" rtlCol="0">
            <a:spAutoFit/>
          </a:bodyPr>
          <a:lstStyle/>
          <a:p>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Presenter- Jennifer Reynolds</a:t>
            </a:r>
            <a:endPar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026" name="Picture 2" descr="Y:\public_html\commoncore\az_cc_logo.png"/>
          <p:cNvPicPr>
            <a:picLocks noChangeAspect="1" noChangeArrowheads="1"/>
          </p:cNvPicPr>
          <p:nvPr/>
        </p:nvPicPr>
        <p:blipFill>
          <a:blip r:embed="rId3" cstate="print"/>
          <a:srcRect/>
          <a:stretch>
            <a:fillRect/>
          </a:stretch>
        </p:blipFill>
        <p:spPr bwMode="auto">
          <a:xfrm>
            <a:off x="228600" y="6019800"/>
            <a:ext cx="4406740" cy="60959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Initiated by the Governor’s office and tasked to the State Board of Education (SBE) to develop a policy to “Review and Replace Common Core” on 3/23/15. NOTE: SBE policy was written by Executive Director Christine Thompson and the Governor’s Education Policy Advisor Dawn Wallace and presented at the SBE meeting on 4/27/15.</a:t>
            </a:r>
          </a:p>
          <a:p>
            <a:r>
              <a:rPr lang="en-US" sz="2000" dirty="0" smtClean="0"/>
              <a:t>On 4/28/15, a meeting was held with Governor </a:t>
            </a:r>
            <a:r>
              <a:rPr lang="en-US" sz="2000" dirty="0" err="1" smtClean="0"/>
              <a:t>Ducey</a:t>
            </a:r>
            <a:r>
              <a:rPr lang="en-US" sz="2000" dirty="0" smtClean="0"/>
              <a:t> and his staff, and with our “mommy lobby” from “Arizonans Against CC” and “Opt Out AZ” to discuss this new process, and to ensure our involvement in “Replacing Common Core.”</a:t>
            </a:r>
          </a:p>
          <a:p>
            <a:r>
              <a:rPr lang="en-US" sz="2000" dirty="0" smtClean="0"/>
              <a:t>The 17-Member “Arizona Standards Development Committee” was selected on 5/13/15 and announced at the SBE meeting on 5/18/15 (members next slide).</a:t>
            </a:r>
          </a:p>
          <a:p>
            <a:endParaRPr lang="en-US" dirty="0"/>
          </a:p>
        </p:txBody>
      </p:sp>
      <p:sp>
        <p:nvSpPr>
          <p:cNvPr id="3" name="Title 2"/>
          <p:cNvSpPr>
            <a:spLocks noGrp="1"/>
          </p:cNvSpPr>
          <p:nvPr>
            <p:ph type="title"/>
          </p:nvPr>
        </p:nvSpPr>
        <p:spPr/>
        <p:txBody>
          <a:bodyPr>
            <a:normAutofit/>
          </a:bodyPr>
          <a:lstStyle/>
          <a:p>
            <a:pPr algn="ctr"/>
            <a:r>
              <a:rPr lang="en-US" sz="2800" dirty="0" smtClean="0"/>
              <a:t>Arizona Standards Development Committee</a:t>
            </a:r>
            <a:endParaRPr lang="en-US" sz="28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3074" name="Picture 2" descr="https://fbcdn-profile-a.akamaihd.net/hprofile-ak-xfa1/v/t1.0-1/p160x160/10462496_655893437865898_5759967372545768540_n.jpg?oh=b7f4ee83b378763c0236a09b3f868590&amp;oe=564AD4A0&amp;__gda__=1447577385_b8d7201a9c509fb17905266cae2eb449"/>
          <p:cNvPicPr>
            <a:picLocks noChangeAspect="1" noChangeArrowheads="1"/>
          </p:cNvPicPr>
          <p:nvPr/>
        </p:nvPicPr>
        <p:blipFill>
          <a:blip r:embed="rId4" cstate="print"/>
          <a:srcRect/>
          <a:stretch>
            <a:fillRect/>
          </a:stretch>
        </p:blipFill>
        <p:spPr bwMode="auto">
          <a:xfrm>
            <a:off x="76200" y="6096000"/>
            <a:ext cx="533400" cy="533401"/>
          </a:xfrm>
          <a:prstGeom prst="rect">
            <a:avLst/>
          </a:prstGeom>
          <a:noFill/>
        </p:spPr>
      </p:pic>
      <p:pic>
        <p:nvPicPr>
          <p:cNvPr id="3076" name="Picture 4" descr="https://encrypted-tbn0.gstatic.com/images?q=tbn:ANd9GcS0fuz2DBA6BZzFK9UaEqn2IFjXW4Hv1OToxeTbYF1gt1N-G28P"/>
          <p:cNvPicPr>
            <a:picLocks noChangeAspect="1" noChangeArrowheads="1"/>
          </p:cNvPicPr>
          <p:nvPr/>
        </p:nvPicPr>
        <p:blipFill>
          <a:blip r:embed="rId5" cstate="print"/>
          <a:srcRect/>
          <a:stretch>
            <a:fillRect/>
          </a:stretch>
        </p:blipFill>
        <p:spPr bwMode="auto">
          <a:xfrm>
            <a:off x="685800" y="6324600"/>
            <a:ext cx="407620" cy="533400"/>
          </a:xfrm>
          <a:prstGeom prst="rect">
            <a:avLst/>
          </a:prstGeom>
          <a:noFill/>
        </p:spPr>
      </p:pic>
      <p:pic>
        <p:nvPicPr>
          <p:cNvPr id="3079" name="Picture 7"/>
          <p:cNvPicPr>
            <a:picLocks noChangeAspect="1" noChangeArrowheads="1"/>
          </p:cNvPicPr>
          <p:nvPr/>
        </p:nvPicPr>
        <p:blipFill>
          <a:blip r:embed="rId6" cstate="print"/>
          <a:srcRect/>
          <a:stretch>
            <a:fillRect/>
          </a:stretch>
        </p:blipFill>
        <p:spPr bwMode="auto">
          <a:xfrm>
            <a:off x="1143000" y="6324600"/>
            <a:ext cx="457200" cy="5334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0000" lnSpcReduction="20000"/>
          </a:bodyPr>
          <a:lstStyle/>
          <a:p>
            <a:r>
              <a:rPr lang="en-US" b="1" dirty="0" smtClean="0"/>
              <a:t>Four members of the State Board of Education (SBE): </a:t>
            </a:r>
          </a:p>
          <a:p>
            <a:pPr lvl="1"/>
            <a:r>
              <a:rPr lang="en-US" dirty="0" smtClean="0"/>
              <a:t>President SBE Greg Miller</a:t>
            </a:r>
          </a:p>
          <a:p>
            <a:pPr lvl="1"/>
            <a:r>
              <a:rPr lang="en-US" dirty="0" smtClean="0"/>
              <a:t>SPI Diane Douglas </a:t>
            </a:r>
          </a:p>
          <a:p>
            <a:pPr lvl="1"/>
            <a:r>
              <a:rPr lang="en-US" dirty="0" smtClean="0"/>
              <a:t>Jared Taylor  </a:t>
            </a:r>
            <a:r>
              <a:rPr lang="en-US" dirty="0" smtClean="0">
                <a:solidFill>
                  <a:srgbClr val="FF0000"/>
                </a:solidFill>
              </a:rPr>
              <a:t>(Elected as Vice-Chairman on 6/24/15)</a:t>
            </a:r>
          </a:p>
          <a:p>
            <a:pPr lvl="1"/>
            <a:r>
              <a:rPr lang="en-US" dirty="0" smtClean="0"/>
              <a:t>Chuck Schmidt</a:t>
            </a:r>
          </a:p>
          <a:p>
            <a:r>
              <a:rPr lang="en-US" b="1" dirty="0" smtClean="0"/>
              <a:t>Two members from the business community: </a:t>
            </a:r>
          </a:p>
          <a:p>
            <a:pPr lvl="1"/>
            <a:r>
              <a:rPr lang="en-US" dirty="0" smtClean="0"/>
              <a:t>Maureen </a:t>
            </a:r>
            <a:r>
              <a:rPr lang="en-US" dirty="0" err="1" smtClean="0"/>
              <a:t>Tozzi</a:t>
            </a:r>
            <a:r>
              <a:rPr lang="en-US" dirty="0" smtClean="0"/>
              <a:t>- Sales and Marketing, Tucson</a:t>
            </a:r>
          </a:p>
          <a:p>
            <a:pPr lvl="1"/>
            <a:r>
              <a:rPr lang="en-US" dirty="0" smtClean="0"/>
              <a:t>Dr. Richard </a:t>
            </a:r>
            <a:r>
              <a:rPr lang="en-US" dirty="0" err="1" smtClean="0"/>
              <a:t>Rutowksi</a:t>
            </a:r>
            <a:r>
              <a:rPr lang="en-US" dirty="0" smtClean="0"/>
              <a:t>- Family Medicine Doctor, Fountain Hills</a:t>
            </a:r>
          </a:p>
          <a:p>
            <a:r>
              <a:rPr lang="en-US" b="1" dirty="0" smtClean="0"/>
              <a:t>Three Deans of Colleges of Education or directors of Board-Approved teacher preparation programs, with at least one representative of an institution under the jurisdiction of the Arizona Board of Regents, and one representative of an institution under the jurisdiction of an Arizona Community College</a:t>
            </a:r>
            <a:r>
              <a:rPr lang="en-US" dirty="0" smtClean="0"/>
              <a:t>:</a:t>
            </a:r>
          </a:p>
          <a:p>
            <a:pPr lvl="1"/>
            <a:r>
              <a:rPr lang="en-US" dirty="0" smtClean="0"/>
              <a:t>Dr. Mari </a:t>
            </a:r>
            <a:r>
              <a:rPr lang="en-US" dirty="0" err="1" smtClean="0"/>
              <a:t>Koerner</a:t>
            </a:r>
            <a:r>
              <a:rPr lang="en-US" dirty="0" smtClean="0"/>
              <a:t>, ASU Dean of the Mary Lou Fulton Teachers College</a:t>
            </a:r>
          </a:p>
          <a:p>
            <a:pPr lvl="1"/>
            <a:r>
              <a:rPr lang="en-US" dirty="0" smtClean="0"/>
              <a:t>Dr. Nora Reyes, Mesa Community College Dean of Education</a:t>
            </a:r>
          </a:p>
          <a:p>
            <a:pPr lvl="1"/>
            <a:r>
              <a:rPr lang="en-US" dirty="0" smtClean="0"/>
              <a:t>Dr. Karol Schmidt, Grand Canyon University Associate Professor and Program Division Lead</a:t>
            </a:r>
          </a:p>
          <a:p>
            <a:r>
              <a:rPr lang="en-US" b="1" dirty="0" smtClean="0"/>
              <a:t>Three parents- including one each from Elementary, Middle or High School age child:</a:t>
            </a:r>
          </a:p>
          <a:p>
            <a:pPr lvl="1"/>
            <a:r>
              <a:rPr lang="en-US" dirty="0" smtClean="0"/>
              <a:t>Olga </a:t>
            </a:r>
            <a:r>
              <a:rPr lang="en-US" dirty="0" err="1" smtClean="0"/>
              <a:t>Tarro</a:t>
            </a:r>
            <a:r>
              <a:rPr lang="en-US" dirty="0" smtClean="0"/>
              <a:t>- Oro Valley (Elementary School parent)</a:t>
            </a:r>
          </a:p>
          <a:p>
            <a:pPr lvl="1"/>
            <a:r>
              <a:rPr lang="en-US" dirty="0" smtClean="0"/>
              <a:t>Grant Peterson-Gilbert (Middle School parent)</a:t>
            </a:r>
          </a:p>
          <a:p>
            <a:pPr lvl="1"/>
            <a:r>
              <a:rPr lang="en-US" dirty="0" smtClean="0"/>
              <a:t>Dexter Albert- Flagstaff (High School parent)</a:t>
            </a:r>
          </a:p>
          <a:p>
            <a:r>
              <a:rPr lang="en-US" b="1" dirty="0" smtClean="0"/>
              <a:t>One Elementary Classroom Teacher:</a:t>
            </a:r>
          </a:p>
          <a:p>
            <a:pPr lvl="1"/>
            <a:r>
              <a:rPr lang="en-US" dirty="0" smtClean="0"/>
              <a:t>Jan </a:t>
            </a:r>
            <a:r>
              <a:rPr lang="en-US" dirty="0" err="1" smtClean="0"/>
              <a:t>Ogino</a:t>
            </a:r>
            <a:r>
              <a:rPr lang="en-US" dirty="0" smtClean="0"/>
              <a:t>, Marshall Ranch Elementary, Peoria Unified</a:t>
            </a:r>
          </a:p>
          <a:p>
            <a:r>
              <a:rPr lang="en-US" b="1" dirty="0" smtClean="0"/>
              <a:t>One Secondary Classroom Teacher:</a:t>
            </a:r>
            <a:endParaRPr lang="en-US" dirty="0" smtClean="0"/>
          </a:p>
          <a:p>
            <a:pPr lvl="1"/>
            <a:r>
              <a:rPr lang="en-US" dirty="0" smtClean="0"/>
              <a:t>Christine Marsh, Chaparral High School English Teacher, Scottsdale Unified School District</a:t>
            </a:r>
          </a:p>
          <a:p>
            <a:r>
              <a:rPr lang="en-US" b="1" dirty="0" smtClean="0"/>
              <a:t>One administrator of an Arizona Charter School:</a:t>
            </a:r>
            <a:endParaRPr lang="en-US" dirty="0" smtClean="0"/>
          </a:p>
          <a:p>
            <a:pPr lvl="1"/>
            <a:r>
              <a:rPr lang="en-US" dirty="0" smtClean="0"/>
              <a:t>Dr. Lynn </a:t>
            </a:r>
            <a:r>
              <a:rPr lang="en-US" dirty="0" err="1" smtClean="0"/>
              <a:t>Robershotte</a:t>
            </a:r>
            <a:r>
              <a:rPr lang="en-US" dirty="0" smtClean="0"/>
              <a:t>, </a:t>
            </a:r>
            <a:r>
              <a:rPr lang="en-US" dirty="0" err="1" smtClean="0"/>
              <a:t>Eduprize</a:t>
            </a:r>
            <a:r>
              <a:rPr lang="en-US" dirty="0" smtClean="0"/>
              <a:t> Schools</a:t>
            </a:r>
          </a:p>
          <a:p>
            <a:r>
              <a:rPr lang="en-US" b="1" dirty="0" smtClean="0"/>
              <a:t>One administrator of an Arizona Unified School District:</a:t>
            </a:r>
            <a:endParaRPr lang="en-US" dirty="0" smtClean="0"/>
          </a:p>
          <a:p>
            <a:pPr lvl="1"/>
            <a:r>
              <a:rPr lang="en-US" dirty="0" smtClean="0"/>
              <a:t>Dr. Matthew Strom, Chandler Unified School District (CUSD)</a:t>
            </a:r>
          </a:p>
          <a:p>
            <a:r>
              <a:rPr lang="en-US" b="1" dirty="0" smtClean="0"/>
              <a:t>One member from School District Governing Board: </a:t>
            </a:r>
            <a:r>
              <a:rPr lang="en-US" sz="2300" dirty="0" smtClean="0">
                <a:solidFill>
                  <a:srgbClr val="FF0000"/>
                </a:solidFill>
              </a:rPr>
              <a:t>(Elected as Chairman on 6/24/15)</a:t>
            </a:r>
          </a:p>
          <a:p>
            <a:pPr lvl="1"/>
            <a:r>
              <a:rPr lang="en-US" dirty="0" smtClean="0"/>
              <a:t>Scott </a:t>
            </a:r>
            <a:r>
              <a:rPr lang="en-US" dirty="0" err="1" smtClean="0"/>
              <a:t>Leska</a:t>
            </a:r>
            <a:r>
              <a:rPr lang="en-US" dirty="0" smtClean="0"/>
              <a:t>- Amphitheater Unified School District, </a:t>
            </a:r>
            <a:r>
              <a:rPr lang="en-US" dirty="0" err="1" smtClean="0"/>
              <a:t>Tuscon</a:t>
            </a:r>
            <a:endParaRPr lang="en-US" dirty="0"/>
          </a:p>
        </p:txBody>
      </p:sp>
      <p:sp>
        <p:nvSpPr>
          <p:cNvPr id="3" name="Title 2"/>
          <p:cNvSpPr>
            <a:spLocks noGrp="1"/>
          </p:cNvSpPr>
          <p:nvPr>
            <p:ph type="title"/>
          </p:nvPr>
        </p:nvSpPr>
        <p:spPr/>
        <p:txBody>
          <a:bodyPr>
            <a:normAutofit/>
          </a:bodyPr>
          <a:lstStyle/>
          <a:p>
            <a:pPr algn="ctr"/>
            <a:r>
              <a:rPr lang="en-US" sz="2800" dirty="0" smtClean="0"/>
              <a:t>Arizona Standards Development </a:t>
            </a:r>
            <a:br>
              <a:rPr lang="en-US" sz="2800" dirty="0" smtClean="0"/>
            </a:br>
            <a:r>
              <a:rPr lang="en-US" sz="2800" dirty="0" smtClean="0"/>
              <a:t>Committee Members (17)</a:t>
            </a:r>
            <a:br>
              <a:rPr lang="en-US" sz="2800" dirty="0" smtClean="0"/>
            </a:br>
            <a:r>
              <a:rPr lang="en-US" sz="1100" dirty="0" smtClean="0"/>
              <a:t> http://www.gilbertwatch.com/index.cfm/blog/arizona-standards-development-committee-members-chosen/ </a:t>
            </a:r>
            <a:endParaRPr lang="en-US" sz="2800" dirty="0"/>
          </a:p>
        </p:txBody>
      </p:sp>
      <p:pic>
        <p:nvPicPr>
          <p:cNvPr id="5"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6" name="Picture 4"/>
          <p:cNvPicPr>
            <a:picLocks noChangeAspect="1" noChangeArrowheads="1"/>
          </p:cNvPicPr>
          <p:nvPr/>
        </p:nvPicPr>
        <p:blipFill>
          <a:blip r:embed="rId4" cstate="print"/>
          <a:srcRect/>
          <a:stretch>
            <a:fillRect/>
          </a:stretch>
        </p:blipFill>
        <p:spPr bwMode="auto">
          <a:xfrm>
            <a:off x="228600" y="6172200"/>
            <a:ext cx="457200" cy="468086"/>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648200"/>
          </a:xfrm>
        </p:spPr>
        <p:txBody>
          <a:bodyPr>
            <a:noAutofit/>
          </a:bodyPr>
          <a:lstStyle/>
          <a:p>
            <a:r>
              <a:rPr lang="en-US" sz="1375" dirty="0" smtClean="0"/>
              <a:t>The “Arizona Standards Development Committee” has conducted two meetings thus far- one on 6/24/15 to develop the organization structure, and one 8/3/15 to vote on the members selected for the English Language Arts (ELA) and Mathematics Subcommittees (15 members each). These Subcommittee members were selected through an application process and teacher database conducted by the Arizona Department of Education (ADE) under the direction of Carol </a:t>
            </a:r>
            <a:r>
              <a:rPr lang="en-US" sz="1375" dirty="0" err="1" smtClean="0"/>
              <a:t>Lippert</a:t>
            </a:r>
            <a:r>
              <a:rPr lang="en-US" sz="1375" dirty="0" smtClean="0"/>
              <a:t>. Everyone who applied was given a rubric score and those who scored above a 6 were evaluated further until the master list was narrowed down. There will be a grade-level lead for ELA and Mathematics Subcommittees (next slide).</a:t>
            </a:r>
          </a:p>
          <a:p>
            <a:r>
              <a:rPr lang="en-US" sz="1375" dirty="0" smtClean="0"/>
              <a:t>Technical Experts will be working with the ELA and Mathematics Subcommittees to “Review and Replace Common Core” through the “Standards Review and Revision Working Groups” and </a:t>
            </a:r>
            <a:r>
              <a:rPr lang="en-US" sz="1375" i="1" dirty="0" smtClean="0"/>
              <a:t>hopefully</a:t>
            </a:r>
            <a:r>
              <a:rPr lang="en-US" sz="1375" dirty="0" smtClean="0"/>
              <a:t>  parents as well! Some of these technical experts will include Dr. Sandra </a:t>
            </a:r>
            <a:r>
              <a:rPr lang="en-US" sz="1375" dirty="0" err="1" smtClean="0"/>
              <a:t>Stotsky</a:t>
            </a:r>
            <a:r>
              <a:rPr lang="en-US" sz="1375" dirty="0" smtClean="0"/>
              <a:t> and Dr. James </a:t>
            </a:r>
            <a:r>
              <a:rPr lang="en-US" sz="1375" dirty="0" err="1" smtClean="0"/>
              <a:t>Milgram</a:t>
            </a:r>
            <a:r>
              <a:rPr lang="en-US" sz="1375" dirty="0" smtClean="0"/>
              <a:t>. More experts are still yet to be chosen.</a:t>
            </a:r>
          </a:p>
          <a:p>
            <a:r>
              <a:rPr lang="en-US" sz="1375" dirty="0" smtClean="0"/>
              <a:t>The new “Arizona Standards” that are being written through this process are supposed be reviewed, with public input, and be completed by the end of the 2015-2016 school year.</a:t>
            </a:r>
          </a:p>
          <a:p>
            <a:r>
              <a:rPr lang="en-US" sz="1375" dirty="0" smtClean="0"/>
              <a:t>When will new the “Arizona Assessment” be written to match these new “Arizona Standards?” Will schools be given the freedom to choose their own assessment that matches their curriculum- a Menu of Assessments? This is what we are pushing for in our organization- a “Menu of Assessments bill given schools the freedom to choose the assessment that works best for their curriculum.</a:t>
            </a:r>
            <a:endParaRPr lang="en-US" sz="1375" dirty="0"/>
          </a:p>
        </p:txBody>
      </p:sp>
      <p:sp>
        <p:nvSpPr>
          <p:cNvPr id="3" name="Title 2"/>
          <p:cNvSpPr>
            <a:spLocks noGrp="1"/>
          </p:cNvSpPr>
          <p:nvPr>
            <p:ph type="title"/>
          </p:nvPr>
        </p:nvSpPr>
        <p:spPr>
          <a:xfrm>
            <a:off x="457200" y="274638"/>
            <a:ext cx="8229600" cy="1020762"/>
          </a:xfrm>
        </p:spPr>
        <p:txBody>
          <a:bodyPr>
            <a:normAutofit/>
          </a:bodyPr>
          <a:lstStyle/>
          <a:p>
            <a:pPr algn="ctr"/>
            <a:r>
              <a:rPr lang="en-US" sz="2800" dirty="0" smtClean="0"/>
              <a:t>Arizona Standards Development Committee (cont..)</a:t>
            </a:r>
            <a:endParaRPr lang="en-US" sz="28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2051" name="Picture 3"/>
          <p:cNvPicPr>
            <a:picLocks noChangeAspect="1" noChangeArrowheads="1"/>
          </p:cNvPicPr>
          <p:nvPr/>
        </p:nvPicPr>
        <p:blipFill>
          <a:blip r:embed="rId4" cstate="print"/>
          <a:srcRect/>
          <a:stretch>
            <a:fillRect/>
          </a:stretch>
        </p:blipFill>
        <p:spPr bwMode="auto">
          <a:xfrm>
            <a:off x="76200" y="6172200"/>
            <a:ext cx="1142999" cy="56776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400" dirty="0" smtClean="0"/>
              <a:t>Arizona Standards Development Committee (cont..)</a:t>
            </a:r>
            <a:r>
              <a:rPr lang="en-US" sz="3200" dirty="0" smtClean="0"/>
              <a:t/>
            </a:r>
            <a:br>
              <a:rPr lang="en-US" sz="3200" dirty="0" smtClean="0"/>
            </a:br>
            <a:r>
              <a:rPr lang="en-US" sz="1100" dirty="0" smtClean="0"/>
              <a:t> https://azsbe.az.gov/public-meetings (June 24th- Arizona Standards Development Committee Agenda)</a:t>
            </a:r>
            <a:endParaRPr lang="en-US" sz="1100"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905000" y="1524000"/>
            <a:ext cx="6629400" cy="4728391"/>
          </a:xfrm>
          <a:prstGeom prst="rect">
            <a:avLst/>
          </a:prstGeom>
          <a:noFill/>
          <a:ln w="9525">
            <a:noFill/>
            <a:miter lim="800000"/>
            <a:headEnd/>
            <a:tailEnd/>
          </a:ln>
        </p:spPr>
      </p:pic>
      <p:pic>
        <p:nvPicPr>
          <p:cNvPr id="5" name="Picture 2" descr="Y:\public_html\commoncore\az_cc_logo.png"/>
          <p:cNvPicPr>
            <a:picLocks noChangeAspect="1" noChangeArrowheads="1"/>
          </p:cNvPicPr>
          <p:nvPr/>
        </p:nvPicPr>
        <p:blipFill>
          <a:blip r:embed="rId4" cstate="print"/>
          <a:srcRect/>
          <a:stretch>
            <a:fillRect/>
          </a:stretch>
        </p:blipFill>
        <p:spPr bwMode="auto">
          <a:xfrm>
            <a:off x="5867400" y="6248399"/>
            <a:ext cx="3135218" cy="433705"/>
          </a:xfrm>
          <a:prstGeom prst="rect">
            <a:avLst/>
          </a:prstGeom>
          <a:noFill/>
        </p:spPr>
      </p:pic>
      <p:pic>
        <p:nvPicPr>
          <p:cNvPr id="7" name="Picture 6" descr="http://cdn.snappages.com/wcim4t/assets/2172880_2517376_1434338232.jpg"/>
          <p:cNvPicPr>
            <a:picLocks noChangeAspect="1" noChangeArrowheads="1"/>
          </p:cNvPicPr>
          <p:nvPr/>
        </p:nvPicPr>
        <p:blipFill>
          <a:blip r:embed="rId5" cstate="print"/>
          <a:srcRect/>
          <a:stretch>
            <a:fillRect/>
          </a:stretch>
        </p:blipFill>
        <p:spPr bwMode="auto">
          <a:xfrm>
            <a:off x="152401" y="6283301"/>
            <a:ext cx="838199" cy="490561"/>
          </a:xfrm>
          <a:prstGeom prst="rect">
            <a:avLst/>
          </a:prstGeom>
          <a:noFill/>
        </p:spPr>
      </p:pic>
      <p:sp>
        <p:nvSpPr>
          <p:cNvPr id="9" name="TextBox 8"/>
          <p:cNvSpPr txBox="1"/>
          <p:nvPr/>
        </p:nvSpPr>
        <p:spPr>
          <a:xfrm>
            <a:off x="609600" y="2209800"/>
            <a:ext cx="1905000" cy="646331"/>
          </a:xfrm>
          <a:prstGeom prst="rect">
            <a:avLst/>
          </a:prstGeom>
          <a:noFill/>
        </p:spPr>
        <p:txBody>
          <a:bodyPr wrap="square" rtlCol="0">
            <a:spAutoFit/>
          </a:bodyPr>
          <a:lstStyle/>
          <a:p>
            <a:r>
              <a:rPr lang="en-US" sz="1200" dirty="0" smtClean="0"/>
              <a:t>Organization structure voted on at 6/24/15 meeting.</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2" name="Picture 4"/>
          <p:cNvPicPr>
            <a:picLocks noChangeAspect="1" noChangeArrowheads="1"/>
          </p:cNvPicPr>
          <p:nvPr/>
        </p:nvPicPr>
        <p:blipFill>
          <a:blip r:embed="rId3" cstate="print"/>
          <a:srcRect/>
          <a:stretch>
            <a:fillRect/>
          </a:stretch>
        </p:blipFill>
        <p:spPr bwMode="auto">
          <a:xfrm>
            <a:off x="4495800" y="4114800"/>
            <a:ext cx="4267200" cy="1020629"/>
          </a:xfrm>
          <a:prstGeom prst="rect">
            <a:avLst/>
          </a:prstGeom>
          <a:noFill/>
          <a:ln w="9525">
            <a:noFill/>
            <a:miter lim="800000"/>
            <a:headEnd/>
            <a:tailEnd/>
          </a:ln>
        </p:spPr>
      </p:pic>
      <p:sp>
        <p:nvSpPr>
          <p:cNvPr id="3" name="Title 2"/>
          <p:cNvSpPr>
            <a:spLocks noGrp="1"/>
          </p:cNvSpPr>
          <p:nvPr>
            <p:ph type="title"/>
          </p:nvPr>
        </p:nvSpPr>
        <p:spPr/>
        <p:txBody>
          <a:bodyPr>
            <a:normAutofit/>
          </a:bodyPr>
          <a:lstStyle/>
          <a:p>
            <a:pPr algn="ctr"/>
            <a:r>
              <a:rPr lang="en-US" sz="2800" dirty="0" smtClean="0"/>
              <a:t>ELA and Mathematics Subcommittee Members</a:t>
            </a:r>
            <a:endParaRPr lang="en-US" sz="2800" dirty="0"/>
          </a:p>
        </p:txBody>
      </p:sp>
      <p:pic>
        <p:nvPicPr>
          <p:cNvPr id="89090" name="Picture 2"/>
          <p:cNvPicPr>
            <a:picLocks noGrp="1" noChangeAspect="1" noChangeArrowheads="1"/>
          </p:cNvPicPr>
          <p:nvPr>
            <p:ph idx="1"/>
          </p:nvPr>
        </p:nvPicPr>
        <p:blipFill>
          <a:blip r:embed="rId4" cstate="print"/>
          <a:srcRect/>
          <a:stretch>
            <a:fillRect/>
          </a:stretch>
        </p:blipFill>
        <p:spPr bwMode="auto">
          <a:xfrm>
            <a:off x="762000" y="1524000"/>
            <a:ext cx="4274604" cy="2438400"/>
          </a:xfrm>
          <a:prstGeom prst="rect">
            <a:avLst/>
          </a:prstGeom>
          <a:noFill/>
          <a:ln w="9525">
            <a:noFill/>
            <a:miter lim="800000"/>
            <a:headEnd/>
            <a:tailEnd/>
          </a:ln>
        </p:spPr>
      </p:pic>
      <p:cxnSp>
        <p:nvCxnSpPr>
          <p:cNvPr id="6" name="Straight Connector 5"/>
          <p:cNvCxnSpPr/>
          <p:nvPr/>
        </p:nvCxnSpPr>
        <p:spPr>
          <a:xfrm>
            <a:off x="609600" y="2133600"/>
            <a:ext cx="4572000" cy="0"/>
          </a:xfrm>
          <a:prstGeom prst="line">
            <a:avLst/>
          </a:prstGeom>
        </p:spPr>
        <p:style>
          <a:lnRef idx="1">
            <a:schemeClr val="accent2"/>
          </a:lnRef>
          <a:fillRef idx="0">
            <a:schemeClr val="accent2"/>
          </a:fillRef>
          <a:effectRef idx="0">
            <a:schemeClr val="accent2"/>
          </a:effectRef>
          <a:fontRef idx="minor">
            <a:schemeClr val="tx1"/>
          </a:fontRef>
        </p:style>
      </p:cxnSp>
      <p:pic>
        <p:nvPicPr>
          <p:cNvPr id="89091" name="Picture 3"/>
          <p:cNvPicPr>
            <a:picLocks noChangeAspect="1" noChangeArrowheads="1"/>
          </p:cNvPicPr>
          <p:nvPr/>
        </p:nvPicPr>
        <p:blipFill>
          <a:blip r:embed="rId5" cstate="print"/>
          <a:srcRect/>
          <a:stretch>
            <a:fillRect/>
          </a:stretch>
        </p:blipFill>
        <p:spPr bwMode="auto">
          <a:xfrm>
            <a:off x="4419600" y="5029200"/>
            <a:ext cx="4376184" cy="1676400"/>
          </a:xfrm>
          <a:prstGeom prst="rect">
            <a:avLst/>
          </a:prstGeom>
          <a:noFill/>
          <a:ln w="9525">
            <a:noFill/>
            <a:miter lim="800000"/>
            <a:headEnd/>
            <a:tailEnd/>
          </a:ln>
        </p:spPr>
      </p:pic>
      <p:cxnSp>
        <p:nvCxnSpPr>
          <p:cNvPr id="10" name="Straight Connector 9"/>
          <p:cNvCxnSpPr/>
          <p:nvPr/>
        </p:nvCxnSpPr>
        <p:spPr>
          <a:xfrm>
            <a:off x="4419600" y="4648200"/>
            <a:ext cx="44196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2" name="Straight Connector 11"/>
          <p:cNvCxnSpPr/>
          <p:nvPr/>
        </p:nvCxnSpPr>
        <p:spPr>
          <a:xfrm>
            <a:off x="4419600" y="6172200"/>
            <a:ext cx="4419600" cy="0"/>
          </a:xfrm>
          <a:prstGeom prst="line">
            <a:avLst/>
          </a:prstGeom>
        </p:spPr>
        <p:style>
          <a:lnRef idx="1">
            <a:schemeClr val="accent2"/>
          </a:lnRef>
          <a:fillRef idx="0">
            <a:schemeClr val="accent2"/>
          </a:fillRef>
          <a:effectRef idx="0">
            <a:schemeClr val="accent2"/>
          </a:effectRef>
          <a:fontRef idx="minor">
            <a:schemeClr val="tx1"/>
          </a:fontRef>
        </p:style>
      </p:cxnSp>
      <p:sp>
        <p:nvSpPr>
          <p:cNvPr id="13" name="TextBox 12"/>
          <p:cNvSpPr txBox="1"/>
          <p:nvPr/>
        </p:nvSpPr>
        <p:spPr>
          <a:xfrm>
            <a:off x="1219200" y="5181600"/>
            <a:ext cx="2590800" cy="954107"/>
          </a:xfrm>
          <a:prstGeom prst="rect">
            <a:avLst/>
          </a:prstGeom>
          <a:noFill/>
        </p:spPr>
        <p:txBody>
          <a:bodyPr wrap="square" rtlCol="0">
            <a:spAutoFit/>
          </a:bodyPr>
          <a:lstStyle/>
          <a:p>
            <a:r>
              <a:rPr lang="en-US" sz="800" dirty="0" smtClean="0"/>
              <a:t>More background needed in “higher mathematics” beyond Algebra II for new “Arizona Standards.” Mike Robinette- AP Calc Teacher with Algebra II background was voted to replace Algebra II person. He is a teacher in the Amphitheatre Unified School District (Ironwood High School in Tucson).</a:t>
            </a:r>
            <a:endParaRPr lang="en-US" sz="800" dirty="0"/>
          </a:p>
        </p:txBody>
      </p:sp>
      <p:cxnSp>
        <p:nvCxnSpPr>
          <p:cNvPr id="15" name="Straight Arrow Connector 14"/>
          <p:cNvCxnSpPr>
            <a:stCxn id="13" idx="3"/>
          </p:cNvCxnSpPr>
          <p:nvPr/>
        </p:nvCxnSpPr>
        <p:spPr>
          <a:xfrm>
            <a:off x="3810000" y="5658654"/>
            <a:ext cx="609600" cy="513546"/>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6" name="TextBox 15"/>
          <p:cNvSpPr txBox="1"/>
          <p:nvPr/>
        </p:nvSpPr>
        <p:spPr>
          <a:xfrm>
            <a:off x="5562600" y="1676400"/>
            <a:ext cx="3124200" cy="1631216"/>
          </a:xfrm>
          <a:prstGeom prst="rect">
            <a:avLst/>
          </a:prstGeom>
          <a:noFill/>
        </p:spPr>
        <p:txBody>
          <a:bodyPr wrap="square" rtlCol="0">
            <a:spAutoFit/>
          </a:bodyPr>
          <a:lstStyle/>
          <a:p>
            <a:r>
              <a:rPr lang="en-US" sz="1000" u="sng" dirty="0" smtClean="0"/>
              <a:t>All Subcommittee members selected had to have the following criteria</a:t>
            </a:r>
            <a:r>
              <a:rPr lang="en-US" sz="1000" dirty="0" smtClean="0"/>
              <a:t>:</a:t>
            </a:r>
          </a:p>
          <a:p>
            <a:endParaRPr lang="en-US" sz="1000" dirty="0" smtClean="0"/>
          </a:p>
          <a:p>
            <a:pPr>
              <a:buFont typeface="Arial" pitchFamily="34" charset="0"/>
              <a:buChar char="•"/>
            </a:pPr>
            <a:r>
              <a:rPr lang="en-US" sz="1000" dirty="0" smtClean="0"/>
              <a:t>Be a resident of Arizona.</a:t>
            </a:r>
          </a:p>
          <a:p>
            <a:pPr>
              <a:buFont typeface="Arial" pitchFamily="34" charset="0"/>
              <a:buChar char="•"/>
            </a:pPr>
            <a:r>
              <a:rPr lang="en-US" sz="1000" dirty="0" smtClean="0"/>
              <a:t>Currently employed or a retired teacher from an Arizona public school (district, charter or county Education Service Agency)</a:t>
            </a:r>
          </a:p>
          <a:p>
            <a:pPr>
              <a:buFont typeface="Arial" pitchFamily="34" charset="0"/>
              <a:buChar char="•"/>
            </a:pPr>
            <a:r>
              <a:rPr lang="en-US" sz="1000" dirty="0" smtClean="0"/>
              <a:t>Holds a valid Arizona teaching certificate.</a:t>
            </a:r>
          </a:p>
          <a:p>
            <a:pPr>
              <a:buFont typeface="Arial" pitchFamily="34" charset="0"/>
              <a:buChar char="•"/>
            </a:pPr>
            <a:r>
              <a:rPr lang="en-US" sz="1000" dirty="0" smtClean="0"/>
              <a:t>Has 3 or more years of documented teaching experience.</a:t>
            </a:r>
            <a:endParaRPr lang="en-US" sz="1000" dirty="0"/>
          </a:p>
        </p:txBody>
      </p:sp>
      <p:cxnSp>
        <p:nvCxnSpPr>
          <p:cNvPr id="17" name="Straight Arrow Connector 16"/>
          <p:cNvCxnSpPr/>
          <p:nvPr/>
        </p:nvCxnSpPr>
        <p:spPr>
          <a:xfrm flipV="1">
            <a:off x="3581400" y="4645967"/>
            <a:ext cx="762000" cy="2233"/>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9" name="TextBox 18"/>
          <p:cNvSpPr txBox="1"/>
          <p:nvPr/>
        </p:nvSpPr>
        <p:spPr>
          <a:xfrm>
            <a:off x="990600" y="4419600"/>
            <a:ext cx="2590800" cy="584775"/>
          </a:xfrm>
          <a:prstGeom prst="rect">
            <a:avLst/>
          </a:prstGeom>
          <a:noFill/>
        </p:spPr>
        <p:txBody>
          <a:bodyPr wrap="square" rtlCol="0">
            <a:spAutoFit/>
          </a:bodyPr>
          <a:lstStyle/>
          <a:p>
            <a:r>
              <a:rPr lang="en-US" sz="800" dirty="0" smtClean="0"/>
              <a:t>Early Ed slot was removed through a 9-7 vote. There are no “Early Education” standards (aka Common Core pre-K) which was brought up by Superintendent Douglas.</a:t>
            </a:r>
            <a:endParaRPr lang="en-US" sz="800" dirty="0"/>
          </a:p>
        </p:txBody>
      </p:sp>
      <p:cxnSp>
        <p:nvCxnSpPr>
          <p:cNvPr id="29" name="Curved Connector 28"/>
          <p:cNvCxnSpPr/>
          <p:nvPr/>
        </p:nvCxnSpPr>
        <p:spPr>
          <a:xfrm rot="16200000" flipH="1">
            <a:off x="-419100" y="3238500"/>
            <a:ext cx="2514600" cy="304800"/>
          </a:xfrm>
          <a:prstGeom prst="curvedConnector3">
            <a:avLst>
              <a:gd name="adj1" fmla="val 92326"/>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876800"/>
          </a:xfrm>
        </p:spPr>
        <p:txBody>
          <a:bodyPr>
            <a:noAutofit/>
          </a:bodyPr>
          <a:lstStyle/>
          <a:p>
            <a:r>
              <a:rPr lang="en-US" sz="1300" dirty="0" smtClean="0"/>
              <a:t>The State Board of Education (SBE) voted unanimously on 8/14/15 to approve the “cut scores” for </a:t>
            </a:r>
            <a:r>
              <a:rPr lang="en-US" sz="1300" dirty="0" err="1" smtClean="0"/>
              <a:t>AzMERIT’s</a:t>
            </a:r>
            <a:r>
              <a:rPr lang="en-US" sz="1300" dirty="0" smtClean="0"/>
              <a:t> ELA and Mathematics parent report. These are the scores your child have to score above to be considered “proficient” in ELA or Mathematics. (This was “Meets” previously with the AIMS assessment).</a:t>
            </a:r>
          </a:p>
          <a:p>
            <a:r>
              <a:rPr lang="en-US" sz="1300" dirty="0" smtClean="0"/>
              <a:t>These “cut scores” will be published on the new </a:t>
            </a:r>
            <a:r>
              <a:rPr lang="en-US" sz="1300" dirty="0" err="1" smtClean="0"/>
              <a:t>AzMERIT</a:t>
            </a:r>
            <a:r>
              <a:rPr lang="en-US" sz="1300" dirty="0" smtClean="0"/>
              <a:t> parent reports and will be submitted to schools and parents at the end of October (see sample parent report on subsequent slides). </a:t>
            </a:r>
          </a:p>
          <a:p>
            <a:r>
              <a:rPr lang="en-US" sz="1300" dirty="0" smtClean="0"/>
              <a:t>I testified and opposed this measure being voted on since </a:t>
            </a:r>
            <a:r>
              <a:rPr lang="en-US" sz="1300" dirty="0" err="1" smtClean="0"/>
              <a:t>AzMERIT</a:t>
            </a:r>
            <a:r>
              <a:rPr lang="en-US" sz="1300" dirty="0" smtClean="0"/>
              <a:t> was </a:t>
            </a:r>
            <a:r>
              <a:rPr lang="en-US" sz="1300" u="sng" dirty="0" smtClean="0"/>
              <a:t>never</a:t>
            </a:r>
            <a:r>
              <a:rPr lang="en-US" sz="1300" dirty="0" smtClean="0"/>
              <a:t> a “validated” assessment- it was never field tested with a small group of children before being given to 750K students. This test cannot be called an “Arizona” test because the test modules for </a:t>
            </a:r>
            <a:r>
              <a:rPr lang="en-US" sz="1300" dirty="0" err="1" smtClean="0"/>
              <a:t>AzMERIT</a:t>
            </a:r>
            <a:r>
              <a:rPr lang="en-US" sz="1300" dirty="0" smtClean="0"/>
              <a:t> were purchased from Utah’s SAGE test in December 2014. </a:t>
            </a:r>
            <a:r>
              <a:rPr lang="en-US" sz="1300" dirty="0" err="1" smtClean="0"/>
              <a:t>AzMERIT</a:t>
            </a:r>
            <a:r>
              <a:rPr lang="en-US" sz="1300" dirty="0" smtClean="0"/>
              <a:t> was </a:t>
            </a:r>
            <a:r>
              <a:rPr lang="en-US" sz="1300" dirty="0" err="1" smtClean="0"/>
              <a:t>hurridly</a:t>
            </a:r>
            <a:r>
              <a:rPr lang="en-US" sz="1300" dirty="0" smtClean="0"/>
              <a:t> adopted and implemented in a mere 21 weeks which gave </a:t>
            </a:r>
            <a:r>
              <a:rPr lang="en-US" sz="1300" u="sng" dirty="0" smtClean="0"/>
              <a:t>no</a:t>
            </a:r>
            <a:r>
              <a:rPr lang="en-US" sz="1300" dirty="0" smtClean="0"/>
              <a:t> time for validation test to prove it will “assess what it claims to”- Arizona’s College and Career Ready Standards (aka Common Core Standards).</a:t>
            </a:r>
          </a:p>
          <a:p>
            <a:r>
              <a:rPr lang="en-US" sz="1300" dirty="0" smtClean="0"/>
              <a:t>This process will have to be repeated all over again when the new “Arizona Standards” are completed at the end of the 2015-2016 school year. The statewide assessment </a:t>
            </a:r>
            <a:r>
              <a:rPr lang="en-US" sz="1300" dirty="0" err="1" smtClean="0"/>
              <a:t>AzMERIT</a:t>
            </a:r>
            <a:r>
              <a:rPr lang="en-US" sz="1300" dirty="0" smtClean="0"/>
              <a:t> will </a:t>
            </a:r>
            <a:r>
              <a:rPr lang="en-US" sz="1300" u="sng" dirty="0" smtClean="0"/>
              <a:t>not</a:t>
            </a:r>
            <a:r>
              <a:rPr lang="en-US" sz="1300" dirty="0" smtClean="0"/>
              <a:t> match the new standards so a </a:t>
            </a:r>
            <a:r>
              <a:rPr lang="en-US" sz="1300" u="sng" dirty="0" smtClean="0"/>
              <a:t>new</a:t>
            </a:r>
            <a:r>
              <a:rPr lang="en-US" sz="1300" dirty="0" smtClean="0"/>
              <a:t> assessment will need to be written and validated.</a:t>
            </a:r>
          </a:p>
          <a:p>
            <a:r>
              <a:rPr lang="en-US" sz="1300" dirty="0" smtClean="0"/>
              <a:t>There are no school report cards (letters grades given to teachers and schools based on how their students perform on the statewide assessment) due to SB1289 for the 2015-2016 school year as well, so what is the rush to approve “cut scores?”</a:t>
            </a:r>
          </a:p>
          <a:p>
            <a:r>
              <a:rPr lang="en-US" sz="1300" dirty="0" smtClean="0"/>
              <a:t>So my plea with the SBE was for them to pause and really evaluate approving cut scores for </a:t>
            </a:r>
            <a:r>
              <a:rPr lang="en-US" sz="1300" dirty="0" err="1" smtClean="0"/>
              <a:t>AzMERIT</a:t>
            </a:r>
            <a:r>
              <a:rPr lang="en-US" sz="1300" dirty="0" smtClean="0"/>
              <a:t> when we don’t know if this assessment is “valid,” and they would have to repeat this process all over again in another year with new standards and a new assessment. I was the only parent who spoke and my comments were ignored and the “cut scores” were approved!</a:t>
            </a:r>
            <a:endParaRPr lang="en-US" sz="1300" dirty="0"/>
          </a:p>
        </p:txBody>
      </p:sp>
      <p:sp>
        <p:nvSpPr>
          <p:cNvPr id="3" name="Title 2"/>
          <p:cNvSpPr>
            <a:spLocks noGrp="1"/>
          </p:cNvSpPr>
          <p:nvPr>
            <p:ph type="title"/>
          </p:nvPr>
        </p:nvSpPr>
        <p:spPr>
          <a:xfrm>
            <a:off x="457200" y="274638"/>
            <a:ext cx="8229600" cy="868362"/>
          </a:xfrm>
        </p:spPr>
        <p:txBody>
          <a:bodyPr>
            <a:normAutofit/>
          </a:bodyPr>
          <a:lstStyle/>
          <a:p>
            <a:pPr algn="ctr"/>
            <a:r>
              <a:rPr lang="en-US" sz="3000" dirty="0" err="1" smtClean="0"/>
              <a:t>AzMERIT</a:t>
            </a:r>
            <a:r>
              <a:rPr lang="en-US" sz="3000" dirty="0" smtClean="0"/>
              <a:t> “cut scores” set for parent reports</a:t>
            </a:r>
            <a:br>
              <a:rPr lang="en-US" sz="3000" dirty="0" smtClean="0"/>
            </a:br>
            <a:r>
              <a:rPr lang="en-US" sz="1300" b="0" dirty="0" smtClean="0"/>
              <a:t>http://www.arizonansagainstcommoncore.com/AzMERIT_Facts.pdf</a:t>
            </a:r>
            <a:endParaRPr lang="en-US" sz="1300" b="0" dirty="0"/>
          </a:p>
        </p:txBody>
      </p:sp>
      <p:pic>
        <p:nvPicPr>
          <p:cNvPr id="4" name="Picture 3"/>
          <p:cNvPicPr>
            <a:picLocks noChangeAspect="1" noChangeArrowheads="1"/>
          </p:cNvPicPr>
          <p:nvPr/>
        </p:nvPicPr>
        <p:blipFill>
          <a:blip r:embed="rId3" cstate="print"/>
          <a:srcRect/>
          <a:stretch>
            <a:fillRect/>
          </a:stretch>
        </p:blipFill>
        <p:spPr bwMode="auto">
          <a:xfrm>
            <a:off x="152400" y="6172200"/>
            <a:ext cx="457200" cy="469557"/>
          </a:xfrm>
          <a:prstGeom prst="rect">
            <a:avLst/>
          </a:prstGeom>
          <a:noFill/>
          <a:ln w="9525">
            <a:noFill/>
            <a:miter lim="800000"/>
            <a:headEnd/>
            <a:tailEnd/>
          </a:ln>
        </p:spPr>
      </p:pic>
      <p:pic>
        <p:nvPicPr>
          <p:cNvPr id="5" name="Picture 4"/>
          <p:cNvPicPr>
            <a:picLocks noChangeAspect="1" noChangeArrowheads="1"/>
          </p:cNvPicPr>
          <p:nvPr/>
        </p:nvPicPr>
        <p:blipFill>
          <a:blip r:embed="rId4" cstate="print"/>
          <a:srcRect/>
          <a:stretch>
            <a:fillRect/>
          </a:stretch>
        </p:blipFill>
        <p:spPr bwMode="auto">
          <a:xfrm>
            <a:off x="685800" y="6172200"/>
            <a:ext cx="457200" cy="468086"/>
          </a:xfrm>
          <a:prstGeom prst="rect">
            <a:avLst/>
          </a:prstGeom>
          <a:noFill/>
          <a:ln w="9525">
            <a:noFill/>
            <a:miter lim="800000"/>
            <a:headEnd/>
            <a:tailEnd/>
          </a:ln>
        </p:spPr>
      </p:pic>
      <p:pic>
        <p:nvPicPr>
          <p:cNvPr id="6" name="Picture 2" descr="Y:\public_html\commoncore\az_cc_logo.png"/>
          <p:cNvPicPr>
            <a:picLocks noChangeAspect="1" noChangeArrowheads="1"/>
          </p:cNvPicPr>
          <p:nvPr/>
        </p:nvPicPr>
        <p:blipFill>
          <a:blip r:embed="rId5" cstate="print"/>
          <a:srcRect/>
          <a:stretch>
            <a:fillRect/>
          </a:stretch>
        </p:blipFill>
        <p:spPr bwMode="auto">
          <a:xfrm>
            <a:off x="5867400" y="6248399"/>
            <a:ext cx="3135218" cy="43370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15962"/>
          </a:xfrm>
        </p:spPr>
        <p:txBody>
          <a:bodyPr>
            <a:normAutofit/>
          </a:bodyPr>
          <a:lstStyle/>
          <a:p>
            <a:pPr algn="ctr"/>
            <a:r>
              <a:rPr lang="en-US" sz="2200" dirty="0" err="1" smtClean="0"/>
              <a:t>AzMERIT</a:t>
            </a:r>
            <a:r>
              <a:rPr lang="en-US" sz="2200" dirty="0" smtClean="0"/>
              <a:t> “cut score” ranges and performance percentages</a:t>
            </a:r>
            <a:endParaRPr lang="en-US" sz="2200" dirty="0"/>
          </a:p>
        </p:txBody>
      </p:sp>
      <p:pic>
        <p:nvPicPr>
          <p:cNvPr id="95234" name="Picture 2"/>
          <p:cNvPicPr>
            <a:picLocks noGrp="1" noChangeAspect="1" noChangeArrowheads="1"/>
          </p:cNvPicPr>
          <p:nvPr>
            <p:ph idx="1"/>
          </p:nvPr>
        </p:nvPicPr>
        <p:blipFill>
          <a:blip r:embed="rId3" cstate="print"/>
          <a:srcRect/>
          <a:stretch>
            <a:fillRect/>
          </a:stretch>
        </p:blipFill>
        <p:spPr bwMode="auto">
          <a:xfrm>
            <a:off x="838200" y="1447800"/>
            <a:ext cx="3505200" cy="3904843"/>
          </a:xfrm>
          <a:prstGeom prst="rect">
            <a:avLst/>
          </a:prstGeom>
          <a:noFill/>
          <a:ln w="9525">
            <a:noFill/>
            <a:miter lim="800000"/>
            <a:headEnd/>
            <a:tailEnd/>
          </a:ln>
        </p:spPr>
      </p:pic>
      <p:pic>
        <p:nvPicPr>
          <p:cNvPr id="95235" name="Picture 3"/>
          <p:cNvPicPr>
            <a:picLocks noChangeAspect="1" noChangeArrowheads="1"/>
          </p:cNvPicPr>
          <p:nvPr/>
        </p:nvPicPr>
        <p:blipFill>
          <a:blip r:embed="rId4" cstate="print"/>
          <a:srcRect/>
          <a:stretch>
            <a:fillRect/>
          </a:stretch>
        </p:blipFill>
        <p:spPr bwMode="auto">
          <a:xfrm>
            <a:off x="4743398" y="1447800"/>
            <a:ext cx="3836271" cy="3886200"/>
          </a:xfrm>
          <a:prstGeom prst="rect">
            <a:avLst/>
          </a:prstGeom>
          <a:noFill/>
          <a:ln w="9525">
            <a:noFill/>
            <a:miter lim="800000"/>
            <a:headEnd/>
            <a:tailEnd/>
          </a:ln>
        </p:spPr>
      </p:pic>
      <p:sp>
        <p:nvSpPr>
          <p:cNvPr id="6" name="TextBox 5"/>
          <p:cNvSpPr txBox="1"/>
          <p:nvPr/>
        </p:nvSpPr>
        <p:spPr>
          <a:xfrm>
            <a:off x="3886200" y="5486400"/>
            <a:ext cx="4800600" cy="969496"/>
          </a:xfrm>
          <a:prstGeom prst="rect">
            <a:avLst/>
          </a:prstGeom>
          <a:noFill/>
        </p:spPr>
        <p:txBody>
          <a:bodyPr wrap="square" rtlCol="0">
            <a:spAutoFit/>
          </a:bodyPr>
          <a:lstStyle/>
          <a:p>
            <a:r>
              <a:rPr lang="en-US" sz="950" dirty="0" smtClean="0"/>
              <a:t>The ADE recommended that the SBE adopt these performance ranges based on a study that was done by the “</a:t>
            </a:r>
            <a:r>
              <a:rPr lang="en-US" sz="950" dirty="0" err="1" smtClean="0"/>
              <a:t>AzMERIT</a:t>
            </a:r>
            <a:r>
              <a:rPr lang="en-US" sz="950" dirty="0" smtClean="0"/>
              <a:t> Standards Setting Panelists” which included representatives from American Institutes for Research (AIR), teachers and school administrators (81 members). The SBE voted unanimously to accept these “cut scores” for the </a:t>
            </a:r>
            <a:r>
              <a:rPr lang="en-US" sz="950" dirty="0" err="1" smtClean="0"/>
              <a:t>AzMERIT</a:t>
            </a:r>
            <a:r>
              <a:rPr lang="en-US" sz="950" dirty="0" smtClean="0"/>
              <a:t> assessment that has never been “validated!”</a:t>
            </a:r>
            <a:endParaRPr lang="en-US" sz="950" dirty="0"/>
          </a:p>
        </p:txBody>
      </p:sp>
      <p:sp>
        <p:nvSpPr>
          <p:cNvPr id="7" name="TextBox 6"/>
          <p:cNvSpPr txBox="1"/>
          <p:nvPr/>
        </p:nvSpPr>
        <p:spPr>
          <a:xfrm>
            <a:off x="4648200" y="990600"/>
            <a:ext cx="1828800" cy="400110"/>
          </a:xfrm>
          <a:prstGeom prst="rect">
            <a:avLst/>
          </a:prstGeom>
          <a:noFill/>
        </p:spPr>
        <p:txBody>
          <a:bodyPr wrap="square" rtlCol="0">
            <a:spAutoFit/>
          </a:bodyPr>
          <a:lstStyle/>
          <a:p>
            <a:r>
              <a:rPr lang="en-US" sz="1000" dirty="0" smtClean="0"/>
              <a:t>59%-70%  will be “below proficient” for ELA</a:t>
            </a:r>
            <a:endParaRPr lang="en-US" sz="1000" dirty="0"/>
          </a:p>
        </p:txBody>
      </p:sp>
      <p:sp>
        <p:nvSpPr>
          <p:cNvPr id="9" name="TextBox 8"/>
          <p:cNvSpPr txBox="1"/>
          <p:nvPr/>
        </p:nvSpPr>
        <p:spPr>
          <a:xfrm>
            <a:off x="6781800" y="990600"/>
            <a:ext cx="1676400" cy="400110"/>
          </a:xfrm>
          <a:prstGeom prst="rect">
            <a:avLst/>
          </a:prstGeom>
          <a:noFill/>
        </p:spPr>
        <p:txBody>
          <a:bodyPr wrap="square" rtlCol="0">
            <a:spAutoFit/>
          </a:bodyPr>
          <a:lstStyle/>
          <a:p>
            <a:r>
              <a:rPr lang="en-US" sz="1000" dirty="0" smtClean="0"/>
              <a:t>56-71%  will be “below proficient” for Math</a:t>
            </a:r>
            <a:endParaRPr lang="en-US" sz="1000" dirty="0"/>
          </a:p>
        </p:txBody>
      </p:sp>
      <p:pic>
        <p:nvPicPr>
          <p:cNvPr id="95236" name="Picture 4"/>
          <p:cNvPicPr>
            <a:picLocks noChangeAspect="1" noChangeArrowheads="1"/>
          </p:cNvPicPr>
          <p:nvPr/>
        </p:nvPicPr>
        <p:blipFill>
          <a:blip r:embed="rId5" cstate="print"/>
          <a:srcRect/>
          <a:stretch>
            <a:fillRect/>
          </a:stretch>
        </p:blipFill>
        <p:spPr bwMode="auto">
          <a:xfrm>
            <a:off x="685800" y="6172200"/>
            <a:ext cx="457200" cy="468086"/>
          </a:xfrm>
          <a:prstGeom prst="rect">
            <a:avLst/>
          </a:prstGeom>
          <a:noFill/>
          <a:ln w="9525">
            <a:noFill/>
            <a:miter lim="800000"/>
            <a:headEnd/>
            <a:tailEnd/>
          </a:ln>
        </p:spPr>
      </p:pic>
      <p:pic>
        <p:nvPicPr>
          <p:cNvPr id="11" name="Picture 3"/>
          <p:cNvPicPr>
            <a:picLocks noChangeAspect="1" noChangeArrowheads="1"/>
          </p:cNvPicPr>
          <p:nvPr/>
        </p:nvPicPr>
        <p:blipFill>
          <a:blip r:embed="rId6" cstate="print"/>
          <a:srcRect/>
          <a:stretch>
            <a:fillRect/>
          </a:stretch>
        </p:blipFill>
        <p:spPr bwMode="auto">
          <a:xfrm>
            <a:off x="152400" y="6172200"/>
            <a:ext cx="457200" cy="469557"/>
          </a:xfrm>
          <a:prstGeom prst="rect">
            <a:avLst/>
          </a:prstGeom>
          <a:noFill/>
          <a:ln w="9525">
            <a:noFill/>
            <a:miter lim="800000"/>
            <a:headEnd/>
            <a:tailEnd/>
          </a:ln>
        </p:spPr>
      </p:pic>
      <p:pic>
        <p:nvPicPr>
          <p:cNvPr id="13" name="Picture 2" descr="Y:\public_html\commoncore\az_cc_logo.png"/>
          <p:cNvPicPr>
            <a:picLocks noChangeAspect="1" noChangeArrowheads="1"/>
          </p:cNvPicPr>
          <p:nvPr/>
        </p:nvPicPr>
        <p:blipFill>
          <a:blip r:embed="rId7" cstate="print"/>
          <a:srcRect/>
          <a:stretch>
            <a:fillRect/>
          </a:stretch>
        </p:blipFill>
        <p:spPr bwMode="auto">
          <a:xfrm>
            <a:off x="5867400" y="6324600"/>
            <a:ext cx="3135218" cy="43370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639762"/>
          </a:xfrm>
        </p:spPr>
        <p:txBody>
          <a:bodyPr>
            <a:normAutofit/>
          </a:bodyPr>
          <a:lstStyle/>
          <a:p>
            <a:pPr algn="ctr"/>
            <a:r>
              <a:rPr lang="en-US" sz="2400" dirty="0" err="1" smtClean="0"/>
              <a:t>AzMERIT</a:t>
            </a:r>
            <a:r>
              <a:rPr lang="en-US" sz="2400" dirty="0" smtClean="0"/>
              <a:t> sample parent report- “Family Score Report”</a:t>
            </a:r>
            <a:endParaRPr lang="en-US" sz="2400" dirty="0"/>
          </a:p>
        </p:txBody>
      </p:sp>
      <p:pic>
        <p:nvPicPr>
          <p:cNvPr id="93187" name="Picture 3"/>
          <p:cNvPicPr>
            <a:picLocks noGrp="1" noChangeAspect="1" noChangeArrowheads="1"/>
          </p:cNvPicPr>
          <p:nvPr>
            <p:ph idx="1"/>
          </p:nvPr>
        </p:nvPicPr>
        <p:blipFill>
          <a:blip r:embed="rId3" cstate="print"/>
          <a:srcRect/>
          <a:stretch>
            <a:fillRect/>
          </a:stretch>
        </p:blipFill>
        <p:spPr bwMode="auto">
          <a:xfrm>
            <a:off x="2590800" y="798210"/>
            <a:ext cx="4267200" cy="5499030"/>
          </a:xfrm>
          <a:prstGeom prst="rect">
            <a:avLst/>
          </a:prstGeom>
          <a:noFill/>
          <a:ln w="9525">
            <a:noFill/>
            <a:miter lim="800000"/>
            <a:headEnd/>
            <a:tailEnd/>
          </a:ln>
        </p:spPr>
      </p:pic>
      <p:pic>
        <p:nvPicPr>
          <p:cNvPr id="7" name="Picture 2" descr="Y:\public_html\commoncore\az_cc_logo.png"/>
          <p:cNvPicPr>
            <a:picLocks noChangeAspect="1" noChangeArrowheads="1"/>
          </p:cNvPicPr>
          <p:nvPr/>
        </p:nvPicPr>
        <p:blipFill>
          <a:blip r:embed="rId4" cstate="print"/>
          <a:srcRect/>
          <a:stretch>
            <a:fillRect/>
          </a:stretch>
        </p:blipFill>
        <p:spPr bwMode="auto">
          <a:xfrm>
            <a:off x="5867400" y="6424295"/>
            <a:ext cx="3135218" cy="433705"/>
          </a:xfrm>
          <a:prstGeom prst="rect">
            <a:avLst/>
          </a:prstGeom>
          <a:noFill/>
        </p:spPr>
      </p:pic>
      <p:pic>
        <p:nvPicPr>
          <p:cNvPr id="8" name="Picture 3"/>
          <p:cNvPicPr>
            <a:picLocks noChangeAspect="1" noChangeArrowheads="1"/>
          </p:cNvPicPr>
          <p:nvPr/>
        </p:nvPicPr>
        <p:blipFill>
          <a:blip r:embed="rId5" cstate="print"/>
          <a:srcRect/>
          <a:stretch>
            <a:fillRect/>
          </a:stretch>
        </p:blipFill>
        <p:spPr bwMode="auto">
          <a:xfrm>
            <a:off x="152400" y="6248400"/>
            <a:ext cx="519363" cy="5334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639762"/>
          </a:xfrm>
        </p:spPr>
        <p:txBody>
          <a:bodyPr>
            <a:noAutofit/>
          </a:bodyPr>
          <a:lstStyle/>
          <a:p>
            <a:pPr algn="ctr"/>
            <a:r>
              <a:rPr lang="en-US" sz="2000" dirty="0" err="1" smtClean="0"/>
              <a:t>AzMERIT</a:t>
            </a:r>
            <a:r>
              <a:rPr lang="en-US" sz="2000" dirty="0" smtClean="0"/>
              <a:t> sample parent report- “Family Score Report” (cont..)</a:t>
            </a:r>
            <a:endParaRPr lang="en-US" sz="2000" dirty="0"/>
          </a:p>
        </p:txBody>
      </p:sp>
      <p:pic>
        <p:nvPicPr>
          <p:cNvPr id="94210" name="Picture 2"/>
          <p:cNvPicPr>
            <a:picLocks noGrp="1" noChangeAspect="1" noChangeArrowheads="1"/>
          </p:cNvPicPr>
          <p:nvPr>
            <p:ph idx="1"/>
          </p:nvPr>
        </p:nvPicPr>
        <p:blipFill>
          <a:blip r:embed="rId3" cstate="print"/>
          <a:srcRect/>
          <a:stretch>
            <a:fillRect/>
          </a:stretch>
        </p:blipFill>
        <p:spPr bwMode="auto">
          <a:xfrm>
            <a:off x="2637362" y="785018"/>
            <a:ext cx="4220638" cy="5463382"/>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152400" y="6248400"/>
            <a:ext cx="519363" cy="533400"/>
          </a:xfrm>
          <a:prstGeom prst="rect">
            <a:avLst/>
          </a:prstGeom>
          <a:noFill/>
          <a:ln w="9525">
            <a:noFill/>
            <a:miter lim="800000"/>
            <a:headEnd/>
            <a:tailEnd/>
          </a:ln>
        </p:spPr>
      </p:pic>
      <p:pic>
        <p:nvPicPr>
          <p:cNvPr id="7" name="Picture 2" descr="Y:\public_html\commoncore\az_cc_logo.png"/>
          <p:cNvPicPr>
            <a:picLocks noChangeAspect="1" noChangeArrowheads="1"/>
          </p:cNvPicPr>
          <p:nvPr/>
        </p:nvPicPr>
        <p:blipFill>
          <a:blip r:embed="rId5" cstate="print"/>
          <a:srcRect/>
          <a:stretch>
            <a:fillRect/>
          </a:stretch>
        </p:blipFill>
        <p:spPr bwMode="auto">
          <a:xfrm>
            <a:off x="5867400" y="6424295"/>
            <a:ext cx="3135218" cy="43370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447800"/>
            <a:ext cx="8229600" cy="4525963"/>
          </a:xfrm>
        </p:spPr>
        <p:txBody>
          <a:bodyPr>
            <a:normAutofit fontScale="55000" lnSpcReduction="20000"/>
          </a:bodyPr>
          <a:lstStyle/>
          <a:p>
            <a:r>
              <a:rPr lang="en-US" dirty="0" smtClean="0"/>
              <a:t>This group is tasked to evaluate Arizona Revised Statute (ARS) Title 15 (which covers most of the education policies and duties of districts and charters schools in Arizona), and to deregulate or “remove laws” in order to reduce the burdens on schools. We are told to ask these questions: “How does this law help kids? Is it required? Or does it increase student achievement or improve accountability?”</a:t>
            </a:r>
          </a:p>
          <a:p>
            <a:r>
              <a:rPr lang="en-US" dirty="0" smtClean="0"/>
              <a:t>This is a 15-member volunteer group (see next slide) that will prioritize items we suggest, or those submitted by the public, and number them #1-30. All of these suggestions will be deliberated further as a working group and then submitted to Superintendent Douglas and the Arizona Legislature as bills to change Title 15.</a:t>
            </a:r>
          </a:p>
          <a:p>
            <a:r>
              <a:rPr lang="en-US" dirty="0" smtClean="0"/>
              <a:t>There are 3 lawyers in the working group that will be drafting up our proposed changes into bill format- Thomas </a:t>
            </a:r>
            <a:r>
              <a:rPr lang="en-US" dirty="0" err="1" smtClean="0"/>
              <a:t>Pickrell</a:t>
            </a:r>
            <a:r>
              <a:rPr lang="en-US" dirty="0" smtClean="0"/>
              <a:t> (Mesa Public Schools),  Todd </a:t>
            </a:r>
            <a:r>
              <a:rPr lang="en-US" dirty="0" err="1" smtClean="0"/>
              <a:t>Jaegar</a:t>
            </a:r>
            <a:r>
              <a:rPr lang="en-US" dirty="0" smtClean="0"/>
              <a:t> (Amphitheater Unified School District- </a:t>
            </a:r>
            <a:r>
              <a:rPr lang="en-US" dirty="0" err="1" smtClean="0"/>
              <a:t>Tuscon</a:t>
            </a:r>
            <a:r>
              <a:rPr lang="en-US" dirty="0" smtClean="0"/>
              <a:t>), and April Hamilton (Associate Attorney at Ridenour, </a:t>
            </a:r>
            <a:r>
              <a:rPr lang="en-US" dirty="0" err="1" smtClean="0"/>
              <a:t>Hienton</a:t>
            </a:r>
            <a:r>
              <a:rPr lang="en-US" dirty="0" smtClean="0"/>
              <a:t> &amp; Lewis law firm)</a:t>
            </a:r>
          </a:p>
          <a:p>
            <a:r>
              <a:rPr lang="en-US" dirty="0" smtClean="0"/>
              <a:t>We’ve had two meetings thus far on July 8</a:t>
            </a:r>
            <a:r>
              <a:rPr lang="en-US" baseline="30000" dirty="0" smtClean="0"/>
              <a:t>th</a:t>
            </a:r>
            <a:r>
              <a:rPr lang="en-US" dirty="0" smtClean="0"/>
              <a:t> and August 11</a:t>
            </a:r>
            <a:r>
              <a:rPr lang="en-US" baseline="30000" dirty="0" smtClean="0"/>
              <a:t>th</a:t>
            </a:r>
            <a:r>
              <a:rPr lang="en-US" dirty="0" smtClean="0"/>
              <a:t>. Five items have been reviewed thus far and more will be tackled at subsequent meetings. These meetings are not subject to “open meeting laws” but the public can submit comments at anytime to </a:t>
            </a:r>
            <a:r>
              <a:rPr lang="en-US" dirty="0" smtClean="0">
                <a:solidFill>
                  <a:srgbClr val="0000FF"/>
                </a:solidFill>
              </a:rPr>
              <a:t>PolicyInbox@azed.gov</a:t>
            </a:r>
            <a:r>
              <a:rPr lang="en-US" dirty="0" smtClean="0"/>
              <a:t>.</a:t>
            </a:r>
          </a:p>
          <a:p>
            <a:r>
              <a:rPr lang="en-US" dirty="0" smtClean="0"/>
              <a:t>My #1 goal serving as your “parent representative” in the Title 15 Working Group is to ensure parental rights are supreme!</a:t>
            </a:r>
          </a:p>
          <a:p>
            <a:r>
              <a:rPr lang="en-US" dirty="0" smtClean="0"/>
              <a:t>This process should be completed by the end of October.</a:t>
            </a:r>
          </a:p>
          <a:p>
            <a:r>
              <a:rPr lang="en-US" dirty="0" smtClean="0"/>
              <a:t>Title 15 will be re-evaluated on a yearly basis under Superintendent Douglas.</a:t>
            </a:r>
          </a:p>
          <a:p>
            <a:endParaRPr lang="en-US" dirty="0" smtClean="0"/>
          </a:p>
        </p:txBody>
      </p:sp>
      <p:sp>
        <p:nvSpPr>
          <p:cNvPr id="3" name="Title 2"/>
          <p:cNvSpPr>
            <a:spLocks noGrp="1"/>
          </p:cNvSpPr>
          <p:nvPr>
            <p:ph type="title"/>
          </p:nvPr>
        </p:nvSpPr>
        <p:spPr/>
        <p:txBody>
          <a:bodyPr>
            <a:normAutofit/>
          </a:bodyPr>
          <a:lstStyle/>
          <a:p>
            <a:pPr algn="ctr"/>
            <a:r>
              <a:rPr lang="en-US" sz="3200" dirty="0" smtClean="0"/>
              <a:t>Title 15 Working Group</a:t>
            </a:r>
            <a:br>
              <a:rPr lang="en-US" sz="3200" dirty="0" smtClean="0"/>
            </a:br>
            <a:r>
              <a:rPr lang="en-US" sz="1100" dirty="0" smtClean="0"/>
              <a:t>http://www.azed.gov/public-relations/files/2015/06/061815-title-15-working-group-release.pdf</a:t>
            </a:r>
            <a:endParaRPr lang="en-US" sz="1100" dirty="0"/>
          </a:p>
        </p:txBody>
      </p:sp>
      <p:pic>
        <p:nvPicPr>
          <p:cNvPr id="92163" name="Picture 3"/>
          <p:cNvPicPr>
            <a:picLocks noChangeAspect="1" noChangeArrowheads="1"/>
          </p:cNvPicPr>
          <p:nvPr/>
        </p:nvPicPr>
        <p:blipFill>
          <a:blip r:embed="rId3" cstate="print"/>
          <a:srcRect/>
          <a:stretch>
            <a:fillRect/>
          </a:stretch>
        </p:blipFill>
        <p:spPr bwMode="auto">
          <a:xfrm>
            <a:off x="152400" y="6248400"/>
            <a:ext cx="519363" cy="533400"/>
          </a:xfrm>
          <a:prstGeom prst="rect">
            <a:avLst/>
          </a:prstGeom>
          <a:noFill/>
          <a:ln w="9525">
            <a:noFill/>
            <a:miter lim="800000"/>
            <a:headEnd/>
            <a:tailEnd/>
          </a:ln>
        </p:spPr>
      </p:pic>
      <p:pic>
        <p:nvPicPr>
          <p:cNvPr id="6" name="Picture 2" descr="Y:\public_html\commoncore\az_cc_logo.png"/>
          <p:cNvPicPr>
            <a:picLocks noChangeAspect="1" noChangeArrowheads="1"/>
          </p:cNvPicPr>
          <p:nvPr/>
        </p:nvPicPr>
        <p:blipFill>
          <a:blip r:embed="rId4" cstate="print"/>
          <a:srcRect/>
          <a:stretch>
            <a:fillRect/>
          </a:stretch>
        </p:blipFill>
        <p:spPr bwMode="auto">
          <a:xfrm>
            <a:off x="5867400" y="6248399"/>
            <a:ext cx="3135218" cy="43370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0000" lnSpcReduction="20000"/>
          </a:bodyPr>
          <a:lstStyle/>
          <a:p>
            <a:r>
              <a:rPr lang="en-US" dirty="0" smtClean="0"/>
              <a:t>Ernest </a:t>
            </a:r>
            <a:r>
              <a:rPr lang="en-US" dirty="0" err="1" smtClean="0"/>
              <a:t>Calderón</a:t>
            </a:r>
            <a:r>
              <a:rPr lang="en-US" dirty="0" smtClean="0"/>
              <a:t> (Chairman)- President Emeritus of the Arizona Board of Regents &amp;  Partner in Ridenour, </a:t>
            </a:r>
            <a:r>
              <a:rPr lang="en-US" dirty="0" err="1" smtClean="0"/>
              <a:t>Hienton</a:t>
            </a:r>
            <a:r>
              <a:rPr lang="en-US" dirty="0" smtClean="0"/>
              <a:t> &amp; Lewis law firm providing expertise in education law  (Policy Representative).</a:t>
            </a:r>
          </a:p>
          <a:p>
            <a:r>
              <a:rPr lang="en-US" dirty="0" smtClean="0"/>
              <a:t>Kevin </a:t>
            </a:r>
            <a:r>
              <a:rPr lang="en-US" dirty="0" err="1" smtClean="0"/>
              <a:t>Hegarty</a:t>
            </a:r>
            <a:r>
              <a:rPr lang="en-US" dirty="0" smtClean="0"/>
              <a:t> (Vice Chairman)- Executive Director of Business and Operations at </a:t>
            </a:r>
            <a:r>
              <a:rPr lang="en-US" dirty="0" err="1" smtClean="0"/>
              <a:t>Laveen</a:t>
            </a:r>
            <a:r>
              <a:rPr lang="en-US" dirty="0" smtClean="0"/>
              <a:t> Elementary School District (Business Operations Representative).</a:t>
            </a:r>
          </a:p>
          <a:p>
            <a:r>
              <a:rPr lang="en-US" dirty="0" smtClean="0"/>
              <a:t>Erica Avila </a:t>
            </a:r>
            <a:r>
              <a:rPr lang="en-US" dirty="0" err="1" smtClean="0"/>
              <a:t>Hlavaty</a:t>
            </a:r>
            <a:r>
              <a:rPr lang="en-US" dirty="0" smtClean="0"/>
              <a:t>- Director of Student Services focusing on transforming the special education program at Isaac School District (Special Education  Representative).</a:t>
            </a:r>
          </a:p>
          <a:p>
            <a:r>
              <a:rPr lang="en-US" dirty="0" smtClean="0"/>
              <a:t>Jeremy Calles- CFO at </a:t>
            </a:r>
            <a:r>
              <a:rPr lang="en-US" dirty="0" err="1" smtClean="0"/>
              <a:t>Kyrene</a:t>
            </a:r>
            <a:r>
              <a:rPr lang="en-US" dirty="0" smtClean="0"/>
              <a:t> Elementary School District (School Finance Representative).</a:t>
            </a:r>
          </a:p>
          <a:p>
            <a:r>
              <a:rPr lang="en-US" dirty="0" smtClean="0"/>
              <a:t>Jeanne </a:t>
            </a:r>
            <a:r>
              <a:rPr lang="en-US" dirty="0" err="1" smtClean="0"/>
              <a:t>Casteen</a:t>
            </a:r>
            <a:r>
              <a:rPr lang="en-US" dirty="0" smtClean="0"/>
              <a:t>- Member of Creighton School District Governing Board &amp; current teacher at North High School (Teacher &amp; School Board Member Representative).</a:t>
            </a:r>
          </a:p>
          <a:p>
            <a:r>
              <a:rPr lang="en-US" dirty="0" smtClean="0"/>
              <a:t>April Hamilton- Associate attorney at Ridenour, </a:t>
            </a:r>
            <a:r>
              <a:rPr lang="en-US" dirty="0" err="1" smtClean="0"/>
              <a:t>Hienton</a:t>
            </a:r>
            <a:r>
              <a:rPr lang="en-US" dirty="0" smtClean="0"/>
              <a:t> &amp; Lewis law firm practicing in the area of education law (Policy Representative).</a:t>
            </a:r>
          </a:p>
          <a:p>
            <a:r>
              <a:rPr lang="en-US" dirty="0" smtClean="0"/>
              <a:t>Ricardo Hernandez- Deputy County School Superintendent and CFO at the Office of the Pima County School Superintendent (County Representative).</a:t>
            </a:r>
          </a:p>
          <a:p>
            <a:r>
              <a:rPr lang="en-US" dirty="0" smtClean="0"/>
              <a:t>Todd Jaeger- Associate Superintendent and General Counsel and Executive Director of Human Resources at Amphitheater Unified School District (Support Services Representative).</a:t>
            </a:r>
          </a:p>
          <a:p>
            <a:r>
              <a:rPr lang="en-US" dirty="0" smtClean="0"/>
              <a:t>Jody Johnson- Founder &amp; CEO of Pointe Charter Schools (Charter School Representative).</a:t>
            </a:r>
          </a:p>
          <a:p>
            <a:r>
              <a:rPr lang="en-US" dirty="0" smtClean="0"/>
              <a:t>Dr. Quinn </a:t>
            </a:r>
            <a:r>
              <a:rPr lang="en-US" dirty="0" err="1" smtClean="0"/>
              <a:t>Kellis</a:t>
            </a:r>
            <a:r>
              <a:rPr lang="en-US" dirty="0" smtClean="0"/>
              <a:t>- Superintendent of Madison School District (Superintendent Representative).</a:t>
            </a:r>
          </a:p>
          <a:p>
            <a:r>
              <a:rPr lang="en-US" dirty="0" smtClean="0"/>
              <a:t>Bill Maas- Retired Associate Superintendent of Fiscal Services for Deer Valley Unified School District (Superintendent Representative).</a:t>
            </a:r>
          </a:p>
          <a:p>
            <a:r>
              <a:rPr lang="en-US" dirty="0" smtClean="0"/>
              <a:t>Dr. David Peterson- Superintendent of Scottsdale Unified School District (Superintendent Representative).</a:t>
            </a:r>
          </a:p>
          <a:p>
            <a:r>
              <a:rPr lang="en-US" dirty="0" smtClean="0"/>
              <a:t>Thomas </a:t>
            </a:r>
            <a:r>
              <a:rPr lang="en-US" dirty="0" err="1" smtClean="0"/>
              <a:t>Pickrell</a:t>
            </a:r>
            <a:r>
              <a:rPr lang="en-US" dirty="0" smtClean="0"/>
              <a:t>- General Counsel for Mesa Public Schools (Large District &amp; Legal Representative). </a:t>
            </a:r>
          </a:p>
          <a:p>
            <a:r>
              <a:rPr lang="en-US" dirty="0" smtClean="0"/>
              <a:t>Jennifer Reynolds- Parent of four school aged children (Parent Representative).</a:t>
            </a:r>
          </a:p>
          <a:p>
            <a:r>
              <a:rPr lang="en-US" dirty="0" smtClean="0"/>
              <a:t>Carol Weekly- Director of Child Nutrition at Queen Creek Unified School District (Health &amp; Nutrition Representative).</a:t>
            </a:r>
          </a:p>
          <a:p>
            <a:r>
              <a:rPr lang="en-US" dirty="0" smtClean="0"/>
              <a:t>Travis </a:t>
            </a:r>
            <a:r>
              <a:rPr lang="en-US" dirty="0" err="1" smtClean="0"/>
              <a:t>Zander</a:t>
            </a:r>
            <a:r>
              <a:rPr lang="en-US" dirty="0" smtClean="0"/>
              <a:t>- CFO at Agua Fria Union High School District (High School &amp; School Finance Representative).</a:t>
            </a:r>
            <a:endParaRPr lang="en-US" dirty="0"/>
          </a:p>
        </p:txBody>
      </p:sp>
      <p:sp>
        <p:nvSpPr>
          <p:cNvPr id="3" name="Title 2"/>
          <p:cNvSpPr>
            <a:spLocks noGrp="1"/>
          </p:cNvSpPr>
          <p:nvPr>
            <p:ph type="title"/>
          </p:nvPr>
        </p:nvSpPr>
        <p:spPr/>
        <p:txBody>
          <a:bodyPr>
            <a:normAutofit/>
          </a:bodyPr>
          <a:lstStyle/>
          <a:p>
            <a:pPr algn="ctr"/>
            <a:r>
              <a:rPr lang="en-US" sz="3200" dirty="0" smtClean="0"/>
              <a:t>Title 15 Working Group Members</a:t>
            </a:r>
            <a:br>
              <a:rPr lang="en-US" sz="3200" dirty="0" smtClean="0"/>
            </a:br>
            <a:r>
              <a:rPr lang="en-US" sz="1000" dirty="0" smtClean="0"/>
              <a:t>http://www.azed.gov/public-relations/files/2015/06/061815-title-15-working-group-release.pdf</a:t>
            </a:r>
            <a:endParaRPr lang="en-US" sz="1000" dirty="0"/>
          </a:p>
        </p:txBody>
      </p:sp>
      <p:pic>
        <p:nvPicPr>
          <p:cNvPr id="4" name="Picture 3"/>
          <p:cNvPicPr>
            <a:picLocks noChangeAspect="1" noChangeArrowheads="1"/>
          </p:cNvPicPr>
          <p:nvPr/>
        </p:nvPicPr>
        <p:blipFill>
          <a:blip r:embed="rId3" cstate="print"/>
          <a:srcRect/>
          <a:stretch>
            <a:fillRect/>
          </a:stretch>
        </p:blipFill>
        <p:spPr bwMode="auto">
          <a:xfrm>
            <a:off x="152400" y="6172200"/>
            <a:ext cx="593558" cy="609600"/>
          </a:xfrm>
          <a:prstGeom prst="rect">
            <a:avLst/>
          </a:prstGeom>
          <a:noFill/>
          <a:ln w="9525">
            <a:noFill/>
            <a:miter lim="800000"/>
            <a:headEnd/>
            <a:tailEnd/>
          </a:ln>
        </p:spPr>
      </p:pic>
      <p:pic>
        <p:nvPicPr>
          <p:cNvPr id="5" name="Picture 2" descr="Y:\public_html\commoncore\az_cc_logo.png"/>
          <p:cNvPicPr>
            <a:picLocks noChangeAspect="1" noChangeArrowheads="1"/>
          </p:cNvPicPr>
          <p:nvPr/>
        </p:nvPicPr>
        <p:blipFill>
          <a:blip r:embed="rId4" cstate="print"/>
          <a:srcRect/>
          <a:stretch>
            <a:fillRect/>
          </a:stretch>
        </p:blipFill>
        <p:spPr bwMode="auto">
          <a:xfrm>
            <a:off x="5867400" y="6324600"/>
            <a:ext cx="3135218" cy="43370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1350" dirty="0" smtClean="0"/>
              <a:t>Our “mommy lobby” from “Arizonans Against Common Core” along with American Principles Project wrote “The National Common Core Standards System” document to educate the Governor’s staff; our Superintendent of Public Instruction; the legislature; local school boards and charter school governing bodies; and “We the People of Arizona” on the “Common Core System= Standards + High-Stakes Testing+ Data Mining.”</a:t>
            </a:r>
          </a:p>
          <a:p>
            <a:r>
              <a:rPr lang="en-US" sz="1350" dirty="0" smtClean="0"/>
              <a:t>Hard copies were delivered in July 2015 to the Governor’s staff, Superintendent Douglas, the House Education Committee Members, the Senate Education Committee Members, and Republican leadership in the House and Senate.</a:t>
            </a:r>
          </a:p>
          <a:p>
            <a:r>
              <a:rPr lang="en-US" sz="1350" dirty="0" smtClean="0"/>
              <a:t>Soft copies were delivered to all of the 90 legislators in August 2015 to educate them on the Common Core System and to increase support for our Common Core bills in the 2016 legislative session.</a:t>
            </a:r>
          </a:p>
          <a:p>
            <a:r>
              <a:rPr lang="en-US" sz="1350" dirty="0" smtClean="0">
                <a:solidFill>
                  <a:srgbClr val="FF0000"/>
                </a:solidFill>
              </a:rPr>
              <a:t>We need your help visiting your legislators in Legislative Districts 1-30, your local school boards, and charter school governing bodies promoting this document and ensuring they read it! </a:t>
            </a:r>
            <a:r>
              <a:rPr lang="en-US" sz="1350" dirty="0" smtClean="0"/>
              <a:t>We need you to become familiar with this document so you can emphasize what aspects are important to you- data mining is the driving force behind Common Core!</a:t>
            </a:r>
          </a:p>
          <a:p>
            <a:r>
              <a:rPr lang="en-US" sz="1350" dirty="0" smtClean="0"/>
              <a:t>Lisa Fink and I will be visiting the Chambers of Commerce Education Policy Advisors starting in Glendale and hopefully others before the next legislative session. The Chambers of Commerce have been </a:t>
            </a:r>
            <a:r>
              <a:rPr lang="en-US" sz="1350" i="1" dirty="0" smtClean="0"/>
              <a:t>very</a:t>
            </a:r>
            <a:r>
              <a:rPr lang="en-US" sz="1350" dirty="0" smtClean="0"/>
              <a:t> influential and spreading “false narratives” in support of Common Core. Some of our legislators listen to the Chambers of Commerce, funded by the Gates Foundation, instead of “We the People” because they have been backed heavily by the Chambers in their election campaigns. We hope to “turn the tides” of this narrative in the Chambers and counteract their efforts. Exposing “data mining” is a great way to do this!</a:t>
            </a:r>
            <a:endParaRPr lang="en-US" sz="1350" dirty="0"/>
          </a:p>
        </p:txBody>
      </p:sp>
      <p:sp>
        <p:nvSpPr>
          <p:cNvPr id="3" name="Title 2"/>
          <p:cNvSpPr>
            <a:spLocks noGrp="1"/>
          </p:cNvSpPr>
          <p:nvPr>
            <p:ph type="title"/>
          </p:nvPr>
        </p:nvSpPr>
        <p:spPr/>
        <p:txBody>
          <a:bodyPr>
            <a:noAutofit/>
          </a:bodyPr>
          <a:lstStyle/>
          <a:p>
            <a:pPr algn="ctr"/>
            <a:r>
              <a:rPr lang="en-US" sz="2200" dirty="0" smtClean="0"/>
              <a:t>“The National Common Core System” document delivered to legislators- We need your help following up!</a:t>
            </a:r>
            <a:endParaRPr lang="en-US" sz="22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791200" y="6248400"/>
            <a:ext cx="3135218" cy="433705"/>
          </a:xfrm>
          <a:prstGeom prst="rect">
            <a:avLst/>
          </a:prstGeom>
          <a:noFill/>
        </p:spPr>
      </p:pic>
      <p:sp>
        <p:nvSpPr>
          <p:cNvPr id="5" name="TextBox 4"/>
          <p:cNvSpPr txBox="1"/>
          <p:nvPr/>
        </p:nvSpPr>
        <p:spPr>
          <a:xfrm>
            <a:off x="228600" y="6324600"/>
            <a:ext cx="1447800" cy="338554"/>
          </a:xfrm>
          <a:prstGeom prst="rect">
            <a:avLst/>
          </a:prstGeom>
          <a:noFill/>
        </p:spPr>
        <p:txBody>
          <a:bodyPr wrap="square" rtlCol="0">
            <a:spAutoFit/>
          </a:bodyPr>
          <a:lstStyle/>
          <a:p>
            <a:r>
              <a:rPr lang="en-US" sz="1600" dirty="0" smtClean="0">
                <a:solidFill>
                  <a:srgbClr val="FF0000"/>
                </a:solidFill>
              </a:rPr>
              <a:t>Action Item!</a:t>
            </a:r>
            <a:endParaRPr lang="en-US" sz="1600"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fontScale="90000"/>
          </a:bodyPr>
          <a:lstStyle/>
          <a:p>
            <a:pPr algn="ctr"/>
            <a:r>
              <a:rPr lang="en-US" sz="2800" dirty="0" smtClean="0"/>
              <a:t>Definitions- Aggregated Data vs. </a:t>
            </a:r>
            <a:br>
              <a:rPr lang="en-US" sz="2800" dirty="0" smtClean="0"/>
            </a:br>
            <a:r>
              <a:rPr lang="en-US" sz="2800" dirty="0" smtClean="0"/>
              <a:t>Personally Identifiable Information (PII)</a:t>
            </a:r>
            <a:br>
              <a:rPr lang="en-US" sz="2800" dirty="0" smtClean="0"/>
            </a:br>
            <a:r>
              <a:rPr lang="en-US" sz="1600" u="sng" dirty="0" smtClean="0">
                <a:solidFill>
                  <a:srgbClr val="0000FF"/>
                </a:solidFill>
              </a:rPr>
              <a:t> http://www.ed.gov/programs/titleiparta/reportcardsguidance.doc</a:t>
            </a:r>
            <a:endParaRPr lang="en-US" sz="1600" dirty="0"/>
          </a:p>
        </p:txBody>
      </p:sp>
      <p:pic>
        <p:nvPicPr>
          <p:cNvPr id="12"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sp>
        <p:nvSpPr>
          <p:cNvPr id="6" name="Content Placeholder 5"/>
          <p:cNvSpPr>
            <a:spLocks noGrp="1"/>
          </p:cNvSpPr>
          <p:nvPr>
            <p:ph idx="1"/>
          </p:nvPr>
        </p:nvSpPr>
        <p:spPr/>
        <p:txBody>
          <a:bodyPr>
            <a:normAutofit fontScale="92500" lnSpcReduction="20000"/>
          </a:bodyPr>
          <a:lstStyle/>
          <a:p>
            <a:r>
              <a:rPr lang="en-US" sz="1600" dirty="0" smtClean="0"/>
              <a:t>Data is being collected on our children and shared with “outside entities” for research and with the federal government.</a:t>
            </a:r>
          </a:p>
          <a:p>
            <a:r>
              <a:rPr lang="en-US" sz="1600" b="1" dirty="0" smtClean="0"/>
              <a:t>Aggregated Data Definition- </a:t>
            </a:r>
            <a:r>
              <a:rPr lang="en-US" sz="1600" dirty="0" smtClean="0"/>
              <a:t>data that is summarized in groups for statistical purposes. Under No-child-left-behind (NCLB), “all States and Local Education Agencies (LEAs) must collect and report information on their academic assessments in reading/language arts and math (and science beginning in 2007-08), AYP results, and teachers’ qualifications. Many of these data elements must be disaggregated by Federally-defined subgroups, necessitating the collection of student demographic information. A full discussion of Federal NCLB Report Card requirements can be found in non-regulatory guidance issued on September 12, 2003 by the U.S. Department of Education.” This data can include a student’s school, identification number, family contact information, test scores, report card, etc. Now NCLB= The Elementary and Secondary Education Act (ESEA).</a:t>
            </a:r>
          </a:p>
          <a:p>
            <a:r>
              <a:rPr lang="en-US" sz="1600" b="1" dirty="0" smtClean="0"/>
              <a:t>Personally Identifiable Information (PII)- </a:t>
            </a:r>
            <a:r>
              <a:rPr lang="en-US" sz="1600" dirty="0" smtClean="0"/>
              <a:t>is </a:t>
            </a:r>
            <a:r>
              <a:rPr lang="en-US" sz="1600" b="1" dirty="0" smtClean="0"/>
              <a:t>information</a:t>
            </a:r>
            <a:r>
              <a:rPr lang="en-US" sz="1600" dirty="0" smtClean="0"/>
              <a:t> that can be used on its own or with other </a:t>
            </a:r>
            <a:r>
              <a:rPr lang="en-US" sz="1600" b="1" dirty="0" smtClean="0"/>
              <a:t>information</a:t>
            </a:r>
            <a:r>
              <a:rPr lang="en-US" sz="1600" dirty="0" smtClean="0"/>
              <a:t> to identify, contact, or locate a single person, or to identify an individual in context. This data is a “personal identifier” which can include, but is not limited, to: a student’s school, identification number which is tied to the following: vaccination records; a social security number; birth place; mother’s maiden name; a “biometric record” (a record of one or more “biological” or “behavioral” characteristics that can be used to </a:t>
            </a:r>
            <a:r>
              <a:rPr lang="en-US" sz="1600" i="1" dirty="0" smtClean="0"/>
              <a:t>recognize</a:t>
            </a:r>
            <a:r>
              <a:rPr lang="en-US" sz="1600" dirty="0" smtClean="0"/>
              <a:t> an individual. For instance, a psychologist’s behavior evaluation, fingerprints, iris and retina scans, facial recognition, voice prints, handwriting samples, etc.); school surveys; etc.</a:t>
            </a:r>
            <a:endParaRPr lang="en-US" sz="1600" dirty="0"/>
          </a:p>
        </p:txBody>
      </p:sp>
      <p:pic>
        <p:nvPicPr>
          <p:cNvPr id="7" name="Picture 5"/>
          <p:cNvPicPr>
            <a:picLocks noChangeAspect="1" noChangeArrowheads="1"/>
          </p:cNvPicPr>
          <p:nvPr/>
        </p:nvPicPr>
        <p:blipFill>
          <a:blip r:embed="rId4" cstate="print"/>
          <a:srcRect/>
          <a:stretch>
            <a:fillRect/>
          </a:stretch>
        </p:blipFill>
        <p:spPr bwMode="auto">
          <a:xfrm>
            <a:off x="152400" y="6248400"/>
            <a:ext cx="423214" cy="381000"/>
          </a:xfrm>
          <a:prstGeom prst="rect">
            <a:avLst/>
          </a:prstGeom>
          <a:noFill/>
        </p:spPr>
      </p:pic>
      <p:pic>
        <p:nvPicPr>
          <p:cNvPr id="8" name="Picture 6" descr="NCLB logo"/>
          <p:cNvPicPr>
            <a:picLocks noChangeAspect="1" noChangeArrowheads="1"/>
          </p:cNvPicPr>
          <p:nvPr/>
        </p:nvPicPr>
        <p:blipFill>
          <a:blip r:embed="rId5" cstate="print"/>
          <a:srcRect/>
          <a:stretch>
            <a:fillRect/>
          </a:stretch>
        </p:blipFill>
        <p:spPr bwMode="auto">
          <a:xfrm>
            <a:off x="609600" y="6248400"/>
            <a:ext cx="423203" cy="381000"/>
          </a:xfrm>
          <a:prstGeom prst="rect">
            <a:avLst/>
          </a:prstGeom>
          <a:noFill/>
        </p:spPr>
      </p:pic>
      <p:pic>
        <p:nvPicPr>
          <p:cNvPr id="9" name="Picture 2"/>
          <p:cNvPicPr>
            <a:picLocks noChangeAspect="1" noChangeArrowheads="1"/>
          </p:cNvPicPr>
          <p:nvPr/>
        </p:nvPicPr>
        <p:blipFill>
          <a:blip r:embed="rId6" cstate="print"/>
          <a:srcRect/>
          <a:stretch>
            <a:fillRect/>
          </a:stretch>
        </p:blipFill>
        <p:spPr bwMode="auto">
          <a:xfrm>
            <a:off x="1066800" y="6248400"/>
            <a:ext cx="354169" cy="381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1600" b="1" dirty="0" smtClean="0"/>
              <a:t>Data Mining definition- </a:t>
            </a:r>
            <a:r>
              <a:rPr lang="en-US" sz="1600" dirty="0" smtClean="0"/>
              <a:t>the process of collecting, searching through, and analyzing a large amount of data in a database, as to discover patterns or relationships. Under Common Core it is used to determine a “career path” or “human capitol” for a “career-to-work.”</a:t>
            </a:r>
          </a:p>
          <a:p>
            <a:r>
              <a:rPr lang="en-US" sz="1600" b="1" dirty="0" smtClean="0"/>
              <a:t>Affective Domain definition- </a:t>
            </a:r>
            <a:r>
              <a:rPr lang="en-US" sz="1600" dirty="0" smtClean="0"/>
              <a:t>creating psychological profiles and molding "human capital" with values, beliefs and dispositions </a:t>
            </a:r>
            <a:r>
              <a:rPr lang="en-US" sz="1600" i="1" dirty="0" smtClean="0"/>
              <a:t>without</a:t>
            </a:r>
            <a:r>
              <a:rPr lang="en-US" sz="1600" dirty="0" smtClean="0"/>
              <a:t> parental or student knowledge or consent. The federal government now wants “to use schools to catalogue attributes, dispositions, social skills, attitudes and intrapersonal resources independent of intellectual ability,” all under the guise of education. (</a:t>
            </a:r>
            <a:r>
              <a:rPr lang="en-US" sz="1600" dirty="0" smtClean="0">
                <a:solidFill>
                  <a:srgbClr val="0000FF"/>
                </a:solidFill>
              </a:rPr>
              <a:t>http://www.ed.gov/edblogs/technology/files/2013/02/OET-Draft-Grit-Report-2-17-13.pdf </a:t>
            </a:r>
            <a:r>
              <a:rPr lang="en-US" sz="1600" dirty="0" smtClean="0"/>
              <a:t>) The Statewide Longitudinal Data System (SLDS) is an </a:t>
            </a:r>
            <a:r>
              <a:rPr lang="en-US" sz="1600" u="sng" dirty="0" smtClean="0"/>
              <a:t>integral</a:t>
            </a:r>
            <a:r>
              <a:rPr lang="en-US" sz="1600" dirty="0" smtClean="0"/>
              <a:t> tool tying the Common Core Standards with the Common Core assessments (</a:t>
            </a:r>
            <a:r>
              <a:rPr lang="en-US" sz="1600" dirty="0" err="1" smtClean="0"/>
              <a:t>AzMERIT</a:t>
            </a:r>
            <a:r>
              <a:rPr lang="en-US" sz="1600" dirty="0" smtClean="0"/>
              <a:t>, PARCC, SBAC, etc.) and the “politically correct” curriculum.</a:t>
            </a:r>
          </a:p>
          <a:p>
            <a:r>
              <a:rPr lang="en-US" sz="1600" b="1" dirty="0" smtClean="0"/>
              <a:t>Statewide Longitudinal Data Systems- </a:t>
            </a:r>
            <a:r>
              <a:rPr lang="en-US" sz="1600" dirty="0" smtClean="0"/>
              <a:t>A</a:t>
            </a:r>
            <a:r>
              <a:rPr lang="en-US" sz="1600" b="1" dirty="0" smtClean="0"/>
              <a:t> </a:t>
            </a:r>
            <a:r>
              <a:rPr lang="en-US" sz="1600" dirty="0" smtClean="0"/>
              <a:t>Statewide data system that reports aggregated and PII data to the federal government. Funding is contributed to the state to establish the “data framework” and “data reporting structures” through federal grants and through local legislative budgets.</a:t>
            </a:r>
          </a:p>
          <a:p>
            <a:pPr lvl="1"/>
            <a:endParaRPr lang="en-US" dirty="0"/>
          </a:p>
        </p:txBody>
      </p:sp>
      <p:sp>
        <p:nvSpPr>
          <p:cNvPr id="3" name="Title 2"/>
          <p:cNvSpPr>
            <a:spLocks noGrp="1"/>
          </p:cNvSpPr>
          <p:nvPr>
            <p:ph type="title"/>
          </p:nvPr>
        </p:nvSpPr>
        <p:spPr/>
        <p:txBody>
          <a:bodyPr>
            <a:normAutofit fontScale="90000"/>
          </a:bodyPr>
          <a:lstStyle/>
          <a:p>
            <a:pPr algn="ctr"/>
            <a:r>
              <a:rPr lang="en-US" sz="2700" dirty="0" smtClean="0"/>
              <a:t>Definitions- Data Mining, Affective Domain and Statewide Longitudinal Data Systems (SLDS)</a:t>
            </a:r>
            <a:r>
              <a:rPr lang="en-US" sz="4800" dirty="0" smtClean="0"/>
              <a:t/>
            </a:r>
            <a:br>
              <a:rPr lang="en-US" sz="4800" dirty="0" smtClean="0"/>
            </a:br>
            <a:r>
              <a:rPr lang="en-US" sz="1300" dirty="0" smtClean="0"/>
              <a:t>http://serc.carleton.edu/NAGTWorkshops/affective/intro.html</a:t>
            </a:r>
            <a:br>
              <a:rPr lang="en-US" sz="1300" dirty="0" smtClean="0"/>
            </a:br>
            <a:r>
              <a:rPr lang="en-US" sz="1300" dirty="0" smtClean="0"/>
              <a:t>http://www.newswithviews.com/Hoge/anita108.htm</a:t>
            </a:r>
            <a:endParaRPr lang="en-US" sz="1300" dirty="0"/>
          </a:p>
        </p:txBody>
      </p:sp>
      <p:pic>
        <p:nvPicPr>
          <p:cNvPr id="4" name="Picture 2"/>
          <p:cNvPicPr>
            <a:picLocks noChangeAspect="1" noChangeArrowheads="1"/>
          </p:cNvPicPr>
          <p:nvPr/>
        </p:nvPicPr>
        <p:blipFill>
          <a:blip r:embed="rId3" cstate="print"/>
          <a:srcRect/>
          <a:stretch>
            <a:fillRect/>
          </a:stretch>
        </p:blipFill>
        <p:spPr bwMode="auto">
          <a:xfrm>
            <a:off x="152400" y="6212762"/>
            <a:ext cx="990600" cy="527315"/>
          </a:xfrm>
          <a:prstGeom prst="rect">
            <a:avLst/>
          </a:prstGeom>
          <a:noFill/>
          <a:ln w="9525">
            <a:noFill/>
            <a:miter lim="800000"/>
            <a:headEnd/>
            <a:tailEnd/>
          </a:ln>
        </p:spPr>
      </p:pic>
      <p:pic>
        <p:nvPicPr>
          <p:cNvPr id="5" name="Picture 2" descr="Y:\public_html\commoncore\az_cc_logo.png"/>
          <p:cNvPicPr>
            <a:picLocks noChangeAspect="1" noChangeArrowheads="1"/>
          </p:cNvPicPr>
          <p:nvPr/>
        </p:nvPicPr>
        <p:blipFill>
          <a:blip r:embed="rId4" cstate="print"/>
          <a:srcRect/>
          <a:stretch>
            <a:fillRect/>
          </a:stretch>
        </p:blipFill>
        <p:spPr bwMode="auto">
          <a:xfrm>
            <a:off x="5791200" y="6248400"/>
            <a:ext cx="3135218" cy="43370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1200" dirty="0" smtClean="0">
                <a:solidFill>
                  <a:srgbClr val="FF0000"/>
                </a:solidFill>
              </a:rPr>
              <a:t>This is a new organization started in July 2015 to stop personally identifiable information (PII) from being shared with the federal government or “outside entities” for research.</a:t>
            </a:r>
          </a:p>
          <a:p>
            <a:r>
              <a:rPr lang="en-US" sz="1200" dirty="0" smtClean="0"/>
              <a:t>The Federal Educational Rights and Privacy Act (FERPA) was stripped with EO 12866 under the Clinton administration and further codified through funding through the American Resource and Recovery Act (ARRA) under the Obama Administration. (</a:t>
            </a:r>
            <a:r>
              <a:rPr lang="en-US" sz="1200" dirty="0" smtClean="0">
                <a:hlinkClick r:id="rId3"/>
              </a:rPr>
              <a:t>https://nces.ed.gov/programs/slds/state.asp?stateabbr=AZ</a:t>
            </a:r>
            <a:r>
              <a:rPr lang="en-US" sz="1200" dirty="0" smtClean="0"/>
              <a:t>) </a:t>
            </a:r>
          </a:p>
          <a:p>
            <a:r>
              <a:rPr lang="en-US" sz="1200" dirty="0" smtClean="0"/>
              <a:t>PII data is collected from your child through parental forms, surveys, psychological evaluations, assessments, etc., and posted in the AZ Dash database where the Statewide Longitudinal Database System (SLDS) also resides. (http://www.azed.gov/aelas/az-dash/)</a:t>
            </a:r>
          </a:p>
          <a:p>
            <a:r>
              <a:rPr lang="en-US" sz="1200" dirty="0" smtClean="0"/>
              <a:t>SLDS data is shared directly with the federal government and is linked to the Department of Labor’s “school-to-work” databases without parental consent. (http://www.gao.gov/assets/670/667071.pdf)</a:t>
            </a:r>
          </a:p>
          <a:p>
            <a:r>
              <a:rPr lang="en-US" sz="1200" dirty="0" smtClean="0">
                <a:solidFill>
                  <a:srgbClr val="FF0000"/>
                </a:solidFill>
              </a:rPr>
              <a:t>Our state is 50% complete with the SLDS framework as compared to other states</a:t>
            </a:r>
            <a:r>
              <a:rPr lang="en-US" sz="1200" dirty="0" smtClean="0"/>
              <a:t> (http://dataqualitycampaign.org/wp-content/uploads/files/pdf/stateprofiles/AZ.pdf). For more information read through the “Our Children Are Not For Sale” PowerPoint presentation on our website: http://www.arizonansagainstcommoncore.com/news.html</a:t>
            </a:r>
          </a:p>
          <a:p>
            <a:r>
              <a:rPr lang="en-US" sz="1200" dirty="0" smtClean="0">
                <a:solidFill>
                  <a:srgbClr val="FF0000"/>
                </a:solidFill>
              </a:rPr>
              <a:t>Any company can request your child’s data from a simple form at the ADE- Aggregated or PII data: </a:t>
            </a:r>
            <a:r>
              <a:rPr lang="en-US" sz="1200" dirty="0" smtClean="0"/>
              <a:t>http://www.azed.gov/data/data-requests-2/</a:t>
            </a:r>
          </a:p>
          <a:p>
            <a:r>
              <a:rPr lang="en-US" sz="1200" dirty="0" smtClean="0">
                <a:solidFill>
                  <a:srgbClr val="FF0000"/>
                </a:solidFill>
              </a:rPr>
              <a:t>“It’s My PII” is filing a civil injunction against the federal Department of Education, and any other federal or local department from sharing PII student data without parental consent</a:t>
            </a:r>
            <a:r>
              <a:rPr lang="en-US" sz="1200" dirty="0" smtClean="0"/>
              <a:t>. This injunction will also block the transmission of student data to “non governmental” agencies that use this data for research without parental consent. This injunction will help to solidify parental rights which are already outlined in our Arizona State Constitution in 1-601 and 1-602. The </a:t>
            </a:r>
            <a:r>
              <a:rPr lang="en-US" sz="1200" dirty="0" err="1" smtClean="0"/>
              <a:t>AzMERIT</a:t>
            </a:r>
            <a:r>
              <a:rPr lang="en-US" sz="1200" dirty="0" smtClean="0"/>
              <a:t> assessment is also part of this injunction and will stop this assessment until it is proven to be </a:t>
            </a:r>
            <a:r>
              <a:rPr lang="en-US" sz="1200" u="sng" dirty="0" smtClean="0"/>
              <a:t>validated</a:t>
            </a:r>
            <a:r>
              <a:rPr lang="en-US" sz="1200" dirty="0" smtClean="0"/>
              <a:t> and it has been verified that it contains </a:t>
            </a:r>
            <a:r>
              <a:rPr lang="en-US" sz="1200" u="sng" dirty="0" smtClean="0"/>
              <a:t>no</a:t>
            </a:r>
            <a:r>
              <a:rPr lang="en-US" sz="1200" dirty="0" smtClean="0"/>
              <a:t> capability to collect any information.</a:t>
            </a:r>
          </a:p>
        </p:txBody>
      </p:sp>
      <p:sp>
        <p:nvSpPr>
          <p:cNvPr id="3" name="Title 2"/>
          <p:cNvSpPr>
            <a:spLocks noGrp="1"/>
          </p:cNvSpPr>
          <p:nvPr>
            <p:ph type="title"/>
          </p:nvPr>
        </p:nvSpPr>
        <p:spPr/>
        <p:txBody>
          <a:bodyPr>
            <a:normAutofit fontScale="90000"/>
          </a:bodyPr>
          <a:lstStyle/>
          <a:p>
            <a:pPr algn="ctr"/>
            <a:r>
              <a:rPr lang="en-US" sz="3100" dirty="0" smtClean="0"/>
              <a:t>“It’s My Personally Identifiable </a:t>
            </a:r>
            <a:br>
              <a:rPr lang="en-US" sz="3100" dirty="0" smtClean="0"/>
            </a:br>
            <a:r>
              <a:rPr lang="en-US" sz="3100" dirty="0" smtClean="0"/>
              <a:t>Information (PII)”</a:t>
            </a:r>
            <a:r>
              <a:rPr lang="en-US" sz="3200" dirty="0" smtClean="0"/>
              <a:t/>
            </a:r>
            <a:br>
              <a:rPr lang="en-US" sz="3200" dirty="0" smtClean="0"/>
            </a:br>
            <a:r>
              <a:rPr lang="en-US" sz="1300" dirty="0" smtClean="0"/>
              <a:t>http://itsmypii.com/</a:t>
            </a:r>
            <a:endParaRPr lang="en-US" sz="1300" dirty="0"/>
          </a:p>
        </p:txBody>
      </p:sp>
      <p:pic>
        <p:nvPicPr>
          <p:cNvPr id="103426" name="Picture 2"/>
          <p:cNvPicPr>
            <a:picLocks noChangeAspect="1" noChangeArrowheads="1"/>
          </p:cNvPicPr>
          <p:nvPr/>
        </p:nvPicPr>
        <p:blipFill>
          <a:blip r:embed="rId4" cstate="print"/>
          <a:srcRect/>
          <a:stretch>
            <a:fillRect/>
          </a:stretch>
        </p:blipFill>
        <p:spPr bwMode="auto">
          <a:xfrm>
            <a:off x="76200" y="6172200"/>
            <a:ext cx="883539" cy="457200"/>
          </a:xfrm>
          <a:prstGeom prst="rect">
            <a:avLst/>
          </a:prstGeom>
          <a:noFill/>
          <a:ln w="9525">
            <a:noFill/>
            <a:miter lim="800000"/>
            <a:headEnd/>
            <a:tailEnd/>
          </a:ln>
        </p:spPr>
      </p:pic>
      <p:pic>
        <p:nvPicPr>
          <p:cNvPr id="5" name="Picture 2" descr="Y:\public_html\commoncore\az_cc_logo.png"/>
          <p:cNvPicPr>
            <a:picLocks noChangeAspect="1" noChangeArrowheads="1"/>
          </p:cNvPicPr>
          <p:nvPr/>
        </p:nvPicPr>
        <p:blipFill>
          <a:blip r:embed="rId5" cstate="print"/>
          <a:srcRect/>
          <a:stretch>
            <a:fillRect/>
          </a:stretch>
        </p:blipFill>
        <p:spPr bwMode="auto">
          <a:xfrm>
            <a:off x="5791200" y="6248400"/>
            <a:ext cx="3135218" cy="43370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US" dirty="0" smtClean="0"/>
              <a:t>What can you do? The “core” of Common Core is data collection.  Superintendent Diane Douglas was elected with a clear mandate to eliminate Common Core and move Arizona K-12 education to “state control over standards” and “state protection of parental rights and student data.”  We need your help by:</a:t>
            </a:r>
          </a:p>
          <a:p>
            <a:pPr lvl="1"/>
            <a:r>
              <a:rPr lang="en-US" dirty="0" smtClean="0"/>
              <a:t>Join us the effort by visiting </a:t>
            </a:r>
            <a:r>
              <a:rPr lang="en-US" dirty="0" smtClean="0">
                <a:solidFill>
                  <a:srgbClr val="0000FF"/>
                </a:solidFill>
              </a:rPr>
              <a:t>www.ItsMyPII.com</a:t>
            </a:r>
            <a:r>
              <a:rPr lang="en-US" dirty="0" smtClean="0"/>
              <a:t>. Pass the web site with this message on to your email lists and friends as well!</a:t>
            </a:r>
          </a:p>
          <a:p>
            <a:pPr lvl="1"/>
            <a:r>
              <a:rPr lang="en-US" dirty="0" smtClean="0"/>
              <a:t>Tell your friends and every parent you know about what is happening to their children and their authority to object. Explain to them that education is -in fact- the civil rights issue of our time.  </a:t>
            </a:r>
          </a:p>
          <a:p>
            <a:pPr lvl="1"/>
            <a:r>
              <a:rPr lang="en-US" dirty="0" smtClean="0"/>
              <a:t>Consider hosting a small group event to explain the importance of protecting parental authority and personally identifiable data.</a:t>
            </a:r>
          </a:p>
          <a:p>
            <a:pPr lvl="1"/>
            <a:r>
              <a:rPr lang="en-US" dirty="0" smtClean="0"/>
              <a:t>Consider a gift of $5, $10, $20 or more to the fundraising effort to get to our first goal of $30,000.00- this is the cost of the attorney retainer and filing the injunction.</a:t>
            </a:r>
          </a:p>
          <a:p>
            <a:pPr lvl="1"/>
            <a:r>
              <a:rPr lang="en-US" dirty="0" smtClean="0"/>
              <a:t>The entire effort is likely to cost $250,000.00 or more.  Once the injunction is filed this effort will catch the eye of the national news media and we should see a good response to help Arizona fight this for all other states.</a:t>
            </a:r>
          </a:p>
          <a:p>
            <a:r>
              <a:rPr lang="en-US" dirty="0" smtClean="0"/>
              <a:t>“It’s My PII” has invited a number of organizations to join them in this fight.  Later this month Rep. </a:t>
            </a:r>
            <a:r>
              <a:rPr lang="en-US" dirty="0" err="1" smtClean="0"/>
              <a:t>Finchem</a:t>
            </a:r>
            <a:r>
              <a:rPr lang="en-US" dirty="0" smtClean="0"/>
              <a:t> will fly to Washington D.C. to meet with such organizations as the Family Research Council, Freedom Works and others to appeal to them for help.  The 10th Amendment Center and many TEA Party organizations across the state are now working to get the word out about this endeavor. </a:t>
            </a:r>
          </a:p>
          <a:p>
            <a:r>
              <a:rPr lang="en-US" dirty="0" smtClean="0"/>
              <a:t>Rep. </a:t>
            </a:r>
            <a:r>
              <a:rPr lang="en-US" dirty="0" err="1" smtClean="0"/>
              <a:t>Finchem</a:t>
            </a:r>
            <a:r>
              <a:rPr lang="en-US" dirty="0" smtClean="0"/>
              <a:t> is available to speak to any group and I highly encourage you to take him up on this offer. Contact him at (602) 926-3122 or MFinchem@azleg.gov</a:t>
            </a:r>
            <a:endParaRPr lang="en-US" dirty="0"/>
          </a:p>
        </p:txBody>
      </p:sp>
      <p:sp>
        <p:nvSpPr>
          <p:cNvPr id="3" name="Title 2"/>
          <p:cNvSpPr>
            <a:spLocks noGrp="1"/>
          </p:cNvSpPr>
          <p:nvPr>
            <p:ph type="title"/>
          </p:nvPr>
        </p:nvSpPr>
        <p:spPr/>
        <p:txBody>
          <a:bodyPr>
            <a:normAutofit fontScale="90000"/>
          </a:bodyPr>
          <a:lstStyle/>
          <a:p>
            <a:pPr algn="ctr"/>
            <a:r>
              <a:rPr lang="en-US" sz="2900" dirty="0" smtClean="0"/>
              <a:t>“It’s My Personally Identifiable </a:t>
            </a:r>
            <a:br>
              <a:rPr lang="en-US" sz="2900" dirty="0" smtClean="0"/>
            </a:br>
            <a:r>
              <a:rPr lang="en-US" sz="2900" dirty="0" smtClean="0"/>
              <a:t>Information (PII)” {cont…}</a:t>
            </a:r>
            <a:r>
              <a:rPr lang="en-US" sz="4400" dirty="0" smtClean="0"/>
              <a:t/>
            </a:r>
            <a:br>
              <a:rPr lang="en-US" sz="4400" dirty="0" smtClean="0"/>
            </a:br>
            <a:r>
              <a:rPr lang="en-US" sz="1300" dirty="0" smtClean="0"/>
              <a:t>http://itsmypii.com/</a:t>
            </a:r>
            <a:endParaRPr lang="en-US" sz="1300" dirty="0"/>
          </a:p>
        </p:txBody>
      </p:sp>
      <p:sp>
        <p:nvSpPr>
          <p:cNvPr id="4" name="TextBox 3"/>
          <p:cNvSpPr txBox="1"/>
          <p:nvPr/>
        </p:nvSpPr>
        <p:spPr>
          <a:xfrm>
            <a:off x="228600" y="6324600"/>
            <a:ext cx="1447800" cy="338554"/>
          </a:xfrm>
          <a:prstGeom prst="rect">
            <a:avLst/>
          </a:prstGeom>
          <a:noFill/>
        </p:spPr>
        <p:txBody>
          <a:bodyPr wrap="square" rtlCol="0">
            <a:spAutoFit/>
          </a:bodyPr>
          <a:lstStyle/>
          <a:p>
            <a:r>
              <a:rPr lang="en-US" sz="1600" dirty="0" smtClean="0">
                <a:solidFill>
                  <a:srgbClr val="FF0000"/>
                </a:solidFill>
              </a:rPr>
              <a:t>Action Item!</a:t>
            </a:r>
            <a:endParaRPr lang="en-US" sz="1600" dirty="0">
              <a:solidFill>
                <a:srgbClr val="FF0000"/>
              </a:solidFill>
            </a:endParaRPr>
          </a:p>
        </p:txBody>
      </p:sp>
      <p:pic>
        <p:nvPicPr>
          <p:cNvPr id="5" name="Picture 2" descr="Y:\public_html\commoncore\az_cc_logo.png"/>
          <p:cNvPicPr>
            <a:picLocks noChangeAspect="1" noChangeArrowheads="1"/>
          </p:cNvPicPr>
          <p:nvPr/>
        </p:nvPicPr>
        <p:blipFill>
          <a:blip r:embed="rId3" cstate="print"/>
          <a:srcRect/>
          <a:stretch>
            <a:fillRect/>
          </a:stretch>
        </p:blipFill>
        <p:spPr bwMode="auto">
          <a:xfrm>
            <a:off x="5791200" y="6248400"/>
            <a:ext cx="3135218" cy="43370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pPr algn="ctr"/>
            <a:r>
              <a:rPr lang="en-US" sz="2400" dirty="0" smtClean="0"/>
              <a:t>Has more Federal and State Money spent made our students smarter over the years? No!</a:t>
            </a:r>
            <a:endParaRPr lang="en-US" sz="2400" dirty="0"/>
          </a:p>
        </p:txBody>
      </p:sp>
      <p:pic>
        <p:nvPicPr>
          <p:cNvPr id="2050" name="Picture 2"/>
          <p:cNvPicPr>
            <a:picLocks noGrp="1" noChangeAspect="1" noChangeArrowheads="1"/>
          </p:cNvPicPr>
          <p:nvPr>
            <p:ph idx="1"/>
          </p:nvPr>
        </p:nvPicPr>
        <p:blipFill>
          <a:blip r:embed="rId3" cstate="print"/>
          <a:srcRect/>
          <a:stretch>
            <a:fillRect/>
          </a:stretch>
        </p:blipFill>
        <p:spPr bwMode="auto">
          <a:xfrm>
            <a:off x="1066800" y="1066800"/>
            <a:ext cx="7238999" cy="4640332"/>
          </a:xfrm>
          <a:prstGeom prst="rect">
            <a:avLst/>
          </a:prstGeom>
          <a:noFill/>
          <a:ln w="9525">
            <a:noFill/>
            <a:miter lim="800000"/>
            <a:headEnd/>
            <a:tailEnd/>
          </a:ln>
        </p:spPr>
      </p:pic>
      <p:pic>
        <p:nvPicPr>
          <p:cNvPr id="5" name="Picture 2" descr="Y:\public_html\commoncore\az_cc_logo.png"/>
          <p:cNvPicPr>
            <a:picLocks noChangeAspect="1" noChangeArrowheads="1"/>
          </p:cNvPicPr>
          <p:nvPr/>
        </p:nvPicPr>
        <p:blipFill>
          <a:blip r:embed="rId4" cstate="print"/>
          <a:srcRect/>
          <a:stretch>
            <a:fillRect/>
          </a:stretch>
        </p:blipFill>
        <p:spPr bwMode="auto">
          <a:xfrm>
            <a:off x="5867400" y="6248399"/>
            <a:ext cx="3135218" cy="433705"/>
          </a:xfrm>
          <a:prstGeom prst="rect">
            <a:avLst/>
          </a:prstGeom>
          <a:noFill/>
        </p:spPr>
      </p:pic>
      <p:sp>
        <p:nvSpPr>
          <p:cNvPr id="6" name="Rectangle 5"/>
          <p:cNvSpPr/>
          <p:nvPr/>
        </p:nvSpPr>
        <p:spPr>
          <a:xfrm>
            <a:off x="1524000" y="5791200"/>
            <a:ext cx="6629400" cy="553998"/>
          </a:xfrm>
          <a:prstGeom prst="rect">
            <a:avLst/>
          </a:prstGeom>
        </p:spPr>
        <p:txBody>
          <a:bodyPr wrap="square">
            <a:spAutoFit/>
          </a:bodyPr>
          <a:lstStyle/>
          <a:p>
            <a:r>
              <a:rPr lang="en-US" sz="1000" dirty="0" smtClean="0"/>
              <a:t>Source: </a:t>
            </a:r>
            <a:r>
              <a:rPr lang="en-US" sz="1000" dirty="0"/>
              <a:t>National Center for Education Statistics (NCES), “Digest of Education Statistics: 2011,” Table 194, </a:t>
            </a:r>
            <a:r>
              <a:rPr lang="en-US" sz="1000" dirty="0">
                <a:solidFill>
                  <a:srgbClr val="0070C0"/>
                </a:solidFill>
                <a:hlinkClick r:id="rId5"/>
              </a:rPr>
              <a:t>http://</a:t>
            </a:r>
            <a:r>
              <a:rPr lang="en-US" sz="1000" dirty="0" smtClean="0">
                <a:solidFill>
                  <a:srgbClr val="0070C0"/>
                </a:solidFill>
                <a:hlinkClick r:id="rId5"/>
              </a:rPr>
              <a:t>nces.ed.gov/programs/digest/d11/tables/dt11_194.asp</a:t>
            </a:r>
            <a:endParaRPr lang="en-US" sz="1000" dirty="0" smtClean="0">
              <a:solidFill>
                <a:srgbClr val="0070C0"/>
              </a:solidFill>
            </a:endParaRPr>
          </a:p>
          <a:p>
            <a:endParaRPr lang="en-US" sz="1000" dirty="0" smtClean="0"/>
          </a:p>
        </p:txBody>
      </p:sp>
      <p:pic>
        <p:nvPicPr>
          <p:cNvPr id="7" name="Picture 1"/>
          <p:cNvPicPr>
            <a:picLocks noChangeAspect="1" noChangeArrowheads="1"/>
          </p:cNvPicPr>
          <p:nvPr/>
        </p:nvPicPr>
        <p:blipFill>
          <a:blip r:embed="rId6" cstate="print"/>
          <a:srcRect/>
          <a:stretch>
            <a:fillRect/>
          </a:stretch>
        </p:blipFill>
        <p:spPr bwMode="auto">
          <a:xfrm>
            <a:off x="152400" y="6248400"/>
            <a:ext cx="533400" cy="533400"/>
          </a:xfrm>
          <a:prstGeom prst="rect">
            <a:avLst/>
          </a:prstGeom>
          <a:noFill/>
          <a:ln w="9525">
            <a:noFill/>
            <a:miter lim="800000"/>
            <a:headEnd/>
            <a:tailEnd/>
          </a:ln>
        </p:spPr>
      </p:pic>
      <p:pic>
        <p:nvPicPr>
          <p:cNvPr id="62466" name="Picture 2" descr="http://photos.gograph.com/thumbs/CSP/CSP400/k4004328.jpg"/>
          <p:cNvPicPr>
            <a:picLocks noChangeAspect="1" noChangeArrowheads="1"/>
          </p:cNvPicPr>
          <p:nvPr/>
        </p:nvPicPr>
        <p:blipFill>
          <a:blip r:embed="rId7" cstate="print"/>
          <a:srcRect/>
          <a:stretch>
            <a:fillRect/>
          </a:stretch>
        </p:blipFill>
        <p:spPr bwMode="auto">
          <a:xfrm>
            <a:off x="838200" y="6248400"/>
            <a:ext cx="533400" cy="53340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371600"/>
            <a:ext cx="8229600" cy="4843272"/>
          </a:xfrm>
        </p:spPr>
        <p:txBody>
          <a:bodyPr>
            <a:normAutofit fontScale="85000" lnSpcReduction="20000"/>
          </a:bodyPr>
          <a:lstStyle/>
          <a:p>
            <a:r>
              <a:rPr lang="en-US" sz="1400" dirty="0" smtClean="0"/>
              <a:t>Review this graph from the </a:t>
            </a:r>
            <a:r>
              <a:rPr lang="en-US" sz="1400" dirty="0" smtClean="0">
                <a:solidFill>
                  <a:srgbClr val="0000FF"/>
                </a:solidFill>
              </a:rPr>
              <a:t>CATO Institute </a:t>
            </a:r>
            <a:r>
              <a:rPr lang="en-US" sz="1400" dirty="0" smtClean="0"/>
              <a:t>which shows an exponential increase in money spent to complete a K-12 Public Education from 1970 through 2010 versus the National Assessment for Educational Progress (NAEP) test scores which remain flat.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sz="1600" dirty="0" smtClean="0"/>
          </a:p>
          <a:p>
            <a:endParaRPr lang="en-US" sz="1600" dirty="0" smtClean="0"/>
          </a:p>
          <a:p>
            <a:endParaRPr lang="en-US" sz="1600" dirty="0" smtClean="0"/>
          </a:p>
          <a:p>
            <a:endParaRPr lang="en-US" sz="1400" dirty="0" smtClean="0"/>
          </a:p>
          <a:p>
            <a:r>
              <a:rPr lang="en-US" sz="1400" dirty="0" smtClean="0"/>
              <a:t>So there </a:t>
            </a:r>
            <a:r>
              <a:rPr lang="en-US" sz="1400" i="1" dirty="0" smtClean="0"/>
              <a:t>is</a:t>
            </a:r>
            <a:r>
              <a:rPr lang="en-US" sz="1400" dirty="0" smtClean="0"/>
              <a:t> no proof that spending </a:t>
            </a:r>
            <a:r>
              <a:rPr lang="en-US" sz="1400" i="1" dirty="0" smtClean="0"/>
              <a:t>more</a:t>
            </a:r>
            <a:r>
              <a:rPr lang="en-US" sz="1400" dirty="0" smtClean="0"/>
              <a:t> money on education guarantees an improvement in assessment scores by our students! What happens in the classroom </a:t>
            </a:r>
            <a:r>
              <a:rPr lang="en-US" sz="1400" i="1" dirty="0" smtClean="0"/>
              <a:t>and</a:t>
            </a:r>
            <a:r>
              <a:rPr lang="en-US" sz="1400" dirty="0" smtClean="0"/>
              <a:t> what is being taught in the classroom through a "classical education" with the curriculum that is selected, AND is backed up through parental involvement, is the "key" to a good education.</a:t>
            </a:r>
            <a:endParaRPr lang="en-US" sz="1400" dirty="0"/>
          </a:p>
        </p:txBody>
      </p:sp>
      <p:sp>
        <p:nvSpPr>
          <p:cNvPr id="3" name="Title 2"/>
          <p:cNvSpPr>
            <a:spLocks noGrp="1"/>
          </p:cNvSpPr>
          <p:nvPr>
            <p:ph type="title"/>
          </p:nvPr>
        </p:nvSpPr>
        <p:spPr>
          <a:xfrm>
            <a:off x="457200" y="274638"/>
            <a:ext cx="8229600" cy="1020762"/>
          </a:xfrm>
        </p:spPr>
        <p:txBody>
          <a:bodyPr>
            <a:normAutofit fontScale="90000"/>
          </a:bodyPr>
          <a:lstStyle/>
          <a:p>
            <a:pPr algn="ctr"/>
            <a:r>
              <a:rPr lang="en-US" sz="2700" dirty="0" smtClean="0"/>
              <a:t>CATO Institute Study: “Inflation-Adjusted cost of a complete K-12 education vs. NAEP scores”</a:t>
            </a:r>
            <a:r>
              <a:rPr lang="en-US" sz="3200" dirty="0" smtClean="0"/>
              <a:t/>
            </a:r>
            <a:br>
              <a:rPr lang="en-US" sz="3200" dirty="0" smtClean="0"/>
            </a:br>
            <a:r>
              <a:rPr lang="en-US" sz="1100" dirty="0" smtClean="0"/>
              <a:t>http://www.cato.org/publications/congressional-testimony/impact-federal-involvement-americas-classrooms</a:t>
            </a:r>
            <a:endParaRPr lang="en-US" sz="1100" dirty="0"/>
          </a:p>
        </p:txBody>
      </p:sp>
      <p:pic>
        <p:nvPicPr>
          <p:cNvPr id="5" name="Picture 2" descr="http://www.arizonansagainstcommoncore.com/CATO_funding_NAEP.jpg"/>
          <p:cNvPicPr>
            <a:picLocks noChangeAspect="1" noChangeArrowheads="1"/>
          </p:cNvPicPr>
          <p:nvPr/>
        </p:nvPicPr>
        <p:blipFill>
          <a:blip r:embed="rId3" cstate="print"/>
          <a:srcRect/>
          <a:stretch>
            <a:fillRect/>
          </a:stretch>
        </p:blipFill>
        <p:spPr bwMode="auto">
          <a:xfrm>
            <a:off x="2743200" y="2133600"/>
            <a:ext cx="4495800" cy="3111833"/>
          </a:xfrm>
          <a:prstGeom prst="rect">
            <a:avLst/>
          </a:prstGeom>
          <a:noFill/>
        </p:spPr>
      </p:pic>
      <p:pic>
        <p:nvPicPr>
          <p:cNvPr id="6" name="Picture 2" descr="Y:\public_html\commoncore\az_cc_logo.png"/>
          <p:cNvPicPr>
            <a:picLocks noChangeAspect="1" noChangeArrowheads="1"/>
          </p:cNvPicPr>
          <p:nvPr/>
        </p:nvPicPr>
        <p:blipFill>
          <a:blip r:embed="rId4" cstate="print"/>
          <a:srcRect/>
          <a:stretch>
            <a:fillRect/>
          </a:stretch>
        </p:blipFill>
        <p:spPr bwMode="auto">
          <a:xfrm>
            <a:off x="5867400" y="6248400"/>
            <a:ext cx="3135218" cy="433705"/>
          </a:xfrm>
          <a:prstGeom prst="rect">
            <a:avLst/>
          </a:prstGeom>
          <a:noFill/>
        </p:spPr>
      </p:pic>
      <p:sp>
        <p:nvSpPr>
          <p:cNvPr id="104452" name="AutoShape 4" descr="data:image/png;base64,iVBORw0KGgoAAAANSUhEUgAAARoAAACzCAMAAABhCSMaAAABdFBMVEX///+/CjAAKGgAAADwzdO7ABS9ACPbgpEAH2TNZHC+ACi/BS7BEDby0tjdoaVfao79+fq4AAD55erBHzwAJWfHCjIAHGPbj5nw8PAABlwAF2Gurq4AAFoAHWN6enrW1tYAEV+goKDn5+c3ODjf39+Tk5PMzMxUVFTFxcVpaWnQ0NAADV6cnJwmJiZhYWEcHBxGRkaKiopAQECDByG1tbUAIlh/f39QUFCwCSwAAFKQCCQAJmISAADXcoTCxtJRXoZEBBF2f55eBRhBUoARERF+jax3Bh6gCCgAG0bV2uQAFTclJSUnAgoxRHdPBBQbAQeQmLAtGh8QM3GossbO0947SnoACBQAESxpBRqJkqu2vc4AFz0AAEQeOXNIT18sAgsAEkKNVV+DAAByAACWABGBABWMY2ZFKStodZfGs7dSW3uhanESJCKsj5O7W2lTAAWDJjacTVtHGyQADCClJToUJ0hZLzVobXqBh5cAFEybAABhTVI70xyQAAAaeUlEQVR4nO1di3/iyJGWqWSjrLNB2RWkLcRLvI15mrEZjwNmAHtYD2MO8IxhQmYvO3vHPXJ7l81dcnf//HW3HkhqCfDwMPbc99vfDpYoof5UXV1VXd3iuP+HCoQ4LgUV9ND3sYNIxoRTAIg99H3sIA5BxeJvokp887ezSwjDxY8//vw1HLl9YdbV8oVU+nPqeCn409dff30KBbdGh2afiHaVEunt3NjDo0X1JQ4gOJ+PAij6Z3j7Vu19yc9CewoF+k8I8s7nMTUJAWkf37149kylp5wPCU+cnjSo1JSgFXb8whFVk+iRgq0SgGciesRXr75Vlefk6Cl3rqg+NuFe4vyNAqhE4E4XQ52gR8O7b6n2tCCdVJwFHzuicKh+CACEk05d5BrEZ8/+E1rpJBz1RNFjAHcuoPTEMplM/lB4ah0sqitLhTSywn4BdyNMg/gWUnH4TjIxQyE++1sJDASi0cPt3v4mYXQorhLAgzNrb6KEGmx8IZCC9x47xAn5Tnzy7N27dyo9161Q+PBJdDHdDBMQx/jU/oUovPJQs1IswB/6dmr8ba7j7XANYoKePXv2SlOfXCiUefz0FGbUYJ5YbqJAGxyCTAxQU+tQhsnJdnqyXx4PIjpVHs/7V+8pPYlAIPq4IwszNdThtZ2n1BCfJwEwmYhaNzI+NCX8f/9UG7iCbYka6BcedVRr5XK5TDxMsdJdQt7FI90ghJaZGtRypiZzEiJRgq4swcY4YlEfXlOayLAvGsOX0b00JyiEkfnE2wTYugclxKA1+0u5BibM1DoUwQvdwkQGSGYsMiGqKRhdS8d7gu/+amEpFNCx4PaM7z0ENfhp6ndRIYoRZe4O3j57oUJtfjabfc5xUzmb5S0c+LNZ2csNswfZiGWIFyPZAxlb6ufPs8Fv8UD27icTSbH5MH1zEYvrRvwQNBVX6O+XGWa4Mj78yqwYNQwsWasNG0ETA3x7WKt1OA6fHU9M3Ii3YyrQwQJtXsQ9kPQ1jP/+2+EpLMLF1RnB1R2JSvDdVEKh1YzW0sA//l+/pPgzFJNph3haQIEYvDNRELzVR+WGte/IPe34sGvRGn7S0U70ZGcB5VYz6j4WexS+KxNdp5Vt+AWt88uzLyleumisAKWwhRoPL47JiU7dblWkW8psj7e5zCI/IMdRU7ILNKnAwHAFvtxzw361eqGBuE2xdFwJlcuxqBLeCE1CXGnd6I/lpW5zbIiS52ShxsN3yYkxa4izhALU5e3Hg00y8g5YAVVv6n79b3dqMDm6Gp3dmXtcaROu00keX/ncp/3uS5d8TQbevn//ytKgyIBThlynb4+nPDK2NAI3siuHR2pzaMihCROA9RE3RCaBedTM4POd3d3dXX4gHvr6aTnMq0bu7lKl5vgSIOX0RRxcvrC3KKIMJ1KP89q1g59ybanZGWYZyhRl4h9xdUagyfWCk45iqNNy1FB2fL4LKKYNP1DJ5x1C4/vzUiYjw4eLu+qeZuaqxHF11EwcVtmZ4b09SRTlaVvrB4al8PfqERFbIr1/8BoV4m0PG6hIfebyaBLSgAr0mottDUvOG7NzWlmH34NKqsKcYVr2tV5cvcEPwLnPHhkDN26H1gKetj2oM+MZ62riJ1yIRjg10gVEmsvg9X5zUDvQr0kF/IY2LU+N79Lcm4RTuF7V5oTTAdKPzgxaKK4cPD0NYCQipBrj6GpKJAQZq0MFxmOma1GimkrTUeAe1JCnaYqD02AZRBAqE6LulVkj2V14Wd3bt/7QFZRcBI7U6ID3+/0HXOc5/sfaKHK8zY1kvz9oOS76/VIfdXjJJiDiKx2MsIPj99uH+PtQ46ueA8zUJE7i/ITehmSioE6C5O4TkWLH+/L4at/+S1euShOi4zbvbTcaI+yxNBrturlFfXx8ikeZBoY5lSPWVYEBETAZX3GCvzjFoxsRYAas5anBdoYkJMOmB06CDkpFZTaw34MZYmJ8DDFzqMER1jPaBYb6kbHV023rD0aYWpSjawjULAL9qXHtBpMWW3rwfomdPnzHSJ08zGAlOa5W7wg3CAnFGTUJdLSkQxiF89c+p986c6MmAD/RmFI8GKgEjGTro47cqkHA8NbqzIjYlaFoW0NN7DGrAh3GNb4HNRfUzgSAUJNO0QeuDll2nASWHLdO4MKJmf1LNhOhAhUNP/jASw5MGEPMB0lTO8+ZznHQoMwwHjCfrREqI4zLTKnZXwaYmrA5MH3jUw/fvby7u6BH7h2B5qHq+EvHkHEmN6n2JwKZNIhjxyiSNhc4pctQE+m5COBAS+CQ4xgl/uqbpUDb/3caCn+ZnfjLG+Iix1UDjTvXssxkAKqOv3TpNqcbmgVPWRzqjLgh0yBphM1Ph2v47Seec5y3wXVEu0RwintfjZsG7QKEzq+XQ4Ukt5xO/C8xMIp+8xCLLqc+2DzlnX8pYU70mYAAvtNu2j+qTSRpojBpc2nYjvCR3tiUNqfgvbUuETDUSe9A2eEoEoyMhrrXZ6buYNmn7AbzRJra2VquBSBmnLiW0OSczXAJQB9GxDohg+9qLRX1D55+k5Ai6SO0v6fnjJsiT1I1+vd4I+KiuYxI3WNceH3UBKA860OQiwcKOTczakUIEi5nnKnBSvO+ozsfokVZ/O2a9akbSuQiwE+HsqOAPDR1rVWpKZlihwTk1H+WSZxeu1Pj2KFwZNnl2k5jLEmbR5zsKA6lB47BgTRArKUmDHWRyVKvSE08Y/KQj9TMbti1bsgiuYAaZHWP8EV/6nFDmbcPsyLPYxvbyDIneD6CbSzPhAA4OpA6rgLIYwisSE1sViQVxdTEtVYsYWzmdagMItRY+MU2LCBwQq027FligMmgVhtjV2ZcG1pGYH6Kj+PLDMfDgTnLJfZVAQUL1D3mK9WHtbGaZ9cEVqMGRwgBlQaheIL927DWapfh14Q8uAaRLVAjVzDpTdSY3hhbgx1Rz4KjqU0LGhq1tmBC7NY0gYZVgG9oD1QPJlajJgFFzT1D0IoVNGqisGhWMB6aky1M0uCsZZk7TcDbJmWqkWX6B/XmhhO7GYo0CWlCT7YLHFCBTtPu/0VuaahlCKxGDUA6XtLufeYSB+ZQEyfzqSckj+pqj9TQ1VJwjr2gFzJtqZ0Zamw5x7T5AZlqQE0mBuDrVOCAFaChmVcfo1akJodCZfopBXrVKklX5Lm4o7OfNiKNOeP7EQQStrgjRQJL3BzE9ZgxKjvmOh2uwyYVsMs8cBLALjOqcewYJU4QN1RmAitSc4q09FbeGJWwWUihUsuppAoHB7l8ABG4XjJ+RHiznc+DR+qhqdxVarqDazRMQjVPtjFLmxu54QbXkLvDDqMdMqpNDqaztLnhIde5xsGkZsyfr9qhwKBGPxYlHhuZrw4x7ReKELIfsyFDLmlPa2Br7xFHQT+xExOtPU3jQwMbh0hTt8K8rg3BnkfyiHLPUArd++u2sYDUNfLs+sgWbN8SgXZ3LbamdHTqQE2Yo0swHIbwwHxqKiRVnEowcmlSpaY2TXc6pIHx1Om/vB5D9I0UsJoj9msn/D1dr/pBM1OeSE23x+qhoO4crMsbNlMTKxJ3J+REw3xqSACWd0gwozLYe4V72pxzS5vXHCtN+DpiZqTWRU3FRk2AmtkQjh9Z7yY6l5oYtNJhLllitS1voQY7wHyEi2PP2NYmfCLb43oHvM0DxseDE0GZ+J0ERg4CKn6zGr7XDEMe/kc78nM6F/zFb76AMtPGDPzofqlz1dNLOQSXKTM1Ytdbr484blSve61tadbrTcTV8HGLZyxOsMBUFbCkgEUigEc38s8KMwoueKlSQ3yRqi1nyk7hpQr2L83ynsc31D9Wwk7xg0VrxNuafrxm1QEjC251jcXuWD9h9aVFU9p83dTsX+nDCR5E7iyp3v0zhhpS7ep2JTL/FyJZHKfwoQLWDiWrTUJ1m/Xwe1QOarK142ABqsDIa3ONg5Im4GfygitTUzV6TQKs8wNkDsJCjRAzKiGcqQkcgkvpSBpsZlimMwTsNIDI07T5AZs2pwJtxscR/SQ46DiampWp0Z+yQCauTXhzA4eWWAAz8+HM7UJXF6+J8XaZjMiAtW7EI9Noh03GiH2qHLds2pzGAE5pc/oDbDSxOjVXM/8M4Hg237Z/bPdrymQawvVCZ3RYc1lRoICNGlHkOt066njsFGAGBjh0YtPmMqfU6wgxAthl7vl7XNupP61ohqsfjIAgaaPGPHQrJPp86c4Mpsa9HgW14K1GiXbPwXatH5S6HSZtztemkhgZje3awdeHE7/UHRrqNPP3RgfiQdsowrFQtxo1vjsjuZC2UHNpXs+ktLCZeekwh2uippxyq7uI6krjN9LmXTKtLxoe8K3e5EmfPP6I7sNJRtq8TiJ2MatnxSVjBKO5DGmiUzg1c7Pi4H1llE9ZqNkz2w3CzF11js6oHcpllgaHm9+q7esbkyW2AomRSxZc7NxaBfQ8e6PjLHDQMffFFanxQQw5dKg9c/ENbvax07y/5TqXbtSAXlcudh0K8wgiY+Q4xIhz0uaspaYCaGD6hZWp0dWjaKXGMDUCjhwu56rMfGpO6HyuJMvPB9zwuSxbk1nigSz/Hnts+ITVlPqxwJTrSIxAVpZl5CqAIjOBlanJKfrTtXaoUJRY1iTJMnxYyMwcauKkQ+HnTHM8CAkWD1hsdgRyAv8Pta3V5jMBc9JKbA5nArxVQCDT0lhAT8CvrjWaZ291+YibUg4fhjEzF2+qc3vT1dXV2RxqcE/9lhhOzUnqWQ0NP9GCAFS3drbsVOvoA5tAXxeYWjtb1qs941pfo2y5Sgn3Eoo7rdyognXDdLx6pRer42bPvQKp9wQf5tKNGoWaYWlC3bw6kzaXR7Q9on1G3x8kAkxsQJJVhLRO0O7LBCUiILT1EhTxiy9XQ/WcOsQBEgVYzxyr2J8r/qtvvoFMEf7yjXsZikqN5zl5qAJbOa2mzR2SMbR0RmCTMVranLXoEnWZjandrLAisJlsncajpNL3U6RLcAMFrDY37pkclRoSA4ycsuAHNW444BS2eDyLe5/ilDbvcZ0eJzikzXHv66wrba7euYpPWriAclAoQLQFLXdqimqHGii3smc8NJLdhgeMBrLs5aZM2ryNmnJkrDD1IbJQk+W6wOTZea/gleWxsJ60uYqjaDR69Gk1xJhXJY8d6iPFvT47pTrDXmwdRWmkL7Os6x+8xP5KXSNtrnsswbaHCOjDkKh7vOJtHfvSwb6uHbxRcjLCvrToN9Jg66BmBaShlKQRN3Jf+qCl+FSvTi/8naXN1aSmqDPQrxnV5qqA9pfU08lTvyrq/SZrEzC8xwempgwJssL0dM5iByVmlPCZ4B86F48HpxxrqalAbeicNvciZuXHTlBTJFEomWFxLxs9xC6fdWDm/X4pwikRpnjc7/fLA1o8zlSbRybYUmMJm4AkyT0sYL/SblAjKNoct+t30vCHtrU+ZNRu43F20G6PzAVm4gQfbyCu08Ywp8d5Lz7RcxIg31Q4hfzDTgw/MDWnxClKQGLeElhlVt+oNWmgnxpZEjN8XR8lbeWxkiFgzfPxXUPglu1UD0lNXB30SwDJedQgAKu1ESNT2iRmvaUeBPREW0P9dTVtbs8m8+KAxh8Dj4O5eVhqytcACFMTm7u2ikmA4niHHO+yaXOJpM2HbLV5hM5BjNhkslZt7mS5H5aaFKamRNQGyvO+mIRXoqUaWlbI7C87RhGHtuNUPH4w5nBYPWC5bBIBdrHhDlATTXDRMBcozt++MQBvf/rprbEjAHZeBKXvVdilqJEBN/IMHLLgMsmzdwQ2bd7GnannXFn6sNTE8vlYWEGcEHBchaphVrCkVeL7ez1e9PNDY8mg/tCDQxyZy1Mjba63mG9gaxLkjbS5qHOXHeLIXK4b1ebmUoIHN8OZApmXc82ZU2BjkyzmEyVjkQJPlk+KET1t3tQ7RD9IPvj1zheZdTkqkDVGaEOv6HpLXtIrTdomvZK+elD8DDJcGY/fMD8EU8JRKOM4y7r43egVo47zTiSejs3qGOXpzgKerDltLvp+9ZC4wkFCDBCXWxCdltRO9U4U7YtT8IGDscAzJ/DfwSY3lp0EsEmq8w4CPNnVZXZ8xSzfitgji4lOnGe6LdQoGXifOfnrpN+fWOpA8J/9CPFk8AlLS7v9vjjiOkRgYhfoCw4Ck0lfbGOPYPYLK+aGV4XvjHo0i1Y1HBVyNCGkKMrAHB+J/QFSFFKbrnRurdFERyH16lhgbBmZxZmAZU2r2MQCiAigsa41D0vN/hnxgxcV7gfIkkb1o20qSpS1LHjH5upLTS0IaNtCSknbjEVp2iZbmlrdek8XeHhqIFoy5vlckIjB29/TkmqmqFzzjGsHzGoMugoRMUXlnmydBAc1iRGIUJanRmL+ganZ0yYeFphhpBVeCGyArGbBa2zxeJZOQXiZtYPuaXOVGkPgoakh0zJVt+1qTF2qDJww6jiUyGDlGA8clqKKWSwwdEib4/Fp2BM4x7R5b2j6hYemZm/v8vL4YnHSPQ+1bjYyGNobKvaVdiTSZRa2eKRepxvJDhTGg8miXjbSRw27OgWnaBLJjtD9N2nZENQpukXGhlCD/Q1Rmr6wNUhseiNkErNhp0b00rS5d8IKSCR/wVDDTyc8qUCp74qtwdSETgFaC3YMAq2cjw2RRUva3NxUaxb8/gI7QA247HHkRM028dDU7FVvoBKG09L85WXRz5Ean75F2fy183l4x28XwVXLAVbH1Q+vNWrmKU4J4J+928UvdwB/JlMKR8bmOI5AC93CJ4k8JJMkyJzbpaKfWHHwuJEnzvCiPSIr7sufnyyOYi0oKYtXzR/da7upJwEy15JILd6HQsktXD/+1JCAQPpkmS06SgsXtT41kNW9irLEDh3C50YNHrejy+10iD4zakJLRN0aPjetASgsu/VYAMrL7Kf0ZLC0zpCiPlKilP5cHL8S+1oWVygK3XTAeQO2JwdUuJ+vkqzMLeB6OkgnTu4fGGU+B8ePbjh777goDoV/+uqrnz1pfJUDSMbvb1QJoeff//wp44+fmIFJ09f8zF3l+shxtUSy3A3x8lPmhmys4PL+xiUglNUdj58kMDUrvYWB6M1Dt2Ez8F29WWJjwzmosNvCPBGQAolP708URecdwB87yK7o0RVfdRew7X3yRPBm3lKWZfEUqSE6c7r66xHTT5CaqsNrUD8BlSdHzWzZ/MrUXJDV9Q/dnvVhv/pmud3PF4LY4ePj4zP9/XmPniSyl1phPZm6mFpi8eHDh5srjOoXjxw/ACTW9IbaZDqdThrLXqDwi0eOv9/AtH4gkUhEYan3N+wyAq77va96XSicPOqUuuC4SfMaEE98UtJwhyCsHDu5gxQWGC+QeYTY5BSkcnJNd4vZ3C9sEqXNTgjQzRFddoXcdWRWS9MsRiUFkNnSq6TXi8zGS6sqOfK6gkc4kGeWedfNahDoHuKPbiBPLvUaoJWRIJrzyGY5D9eSjlgMFMVj1al9owpkwVZuZHkc3qNoZEUU2a0qwIIds9VJ2PQINYP2mnAVgWQyKVy3TkIaTtw3xX4oLH5D0hoRymlQ6Sm2crNz6S3qjbBc930Q6xiOBgJET8yewyFA6NfbwT/iX/6HxV9z2/Z+8xDofzPgMf777eSo3kAefvj48eMfqfJefPxIj35P//rxo/G110u9qm4bQEX4cLeFWT7f1Tkcwtk5ZeL6mvz/zRuf7xiHe9cFMO+4C5BbfNtbgQJwM3/D39Vp8fnOjknlA7w8LwSi5F2y+RwpSTzeu4OWQmzvzbHODZlP2EzG5hOA7/Fqg8RUry5ubuj4eGgydAJ5SyMca+VFYHpviW/FQoB1YtFLDFYEWTvZasFhEmGnJWlKCISpX0FDmcNTeH23p80ZXe2QC18pkj3pN8ILfdt5Scv2xm32FbsOGY0qsikEHGs38XCDlAPKABuxN8RwFN0TAMVZsZ6QIa/6VLfGv9mZQYqjz2/FLrU/m0I1fcTUlJeNpMPEFF0Syer5hmYVPgnR1ajZJzOoV5QQX5XsWK5OpRJqAii2LDnoWn2lDdG13VEbBKs5Nx/IGEP2U/Ed09HoA2X67DX+I1VcOmmkqNTsY7XZHUuswGu98m3fZ2AZUugXzwCOqDN3c3eBjSjx4TDV9FVHS+sMR2Za1BchMe/VekgoxhhlbFRA6gQXkkNbT5DHI3OCTvRQT4X8e4YZCx+VK5WlW4n0bu3DBFd2ZU7kxHinDHbUUxTLuIL75PVEp7QmkWxMpijx4imZSEJkwLl4DbmAkFl+HRyCN1U6Uu7PebXP1kH29H9Jyiwujel4kl2+8C0IGn8ge7JDip1xVDeXxh5KvLR0GpZ4Nx/U6368+PRi83WDcPPvv/7tb3+cTR+mseL822/n419w4xPOawmOSofRe/puCaxi2oX/tEPmBp1AK4UUiyLn4F8XLKEIrHNNfunUNA9VmL+T7lYR19KAJsMQWFhwCOukJgVKzJhsqezURggBkmW3rM9Lz80QoHQeCmvcG0U4jJrmocq7E4FzZOvLjK3CsOW4lDFBRrBSNLb2ia6YKbJM7fgsWtpRrUO653Oy5jWgYbOWFncoqeWAcMsp1AvBIV23v3avjLzNMJpMa2PT6e4MUk7IO5UHhiAlcOkl93q4F7SxQP0jvUODlAPwaM68QZua6w39HjbEmZx28d0apFicgL1LneiR0kaAPZuYnpMo7jY1xHu36A2Osa/jm9vOTCA5Le1h7Dg15P2+lirnDOQ2nGhK6M9i16nhUMycxhRSG0/BxaEFUfK6752nhnSh2VBxuPnCKTVqR2T03vAvrY6Maagobd5/V5R4NIXdcCW3+9Rgp/13OhwG800gBH/+3X/s+OBNkYIvv9SSV+etrWT743Dz48UuTbq4IWVMxvjOC9v5SWpvdjmG0nBiTG9ujRohlI+iXUmdzwEypje3Rs2jQQLOq3RiaovU7HTYbQLAzYeLqm9/W9SEF7+qZVdAF6HBy6rvfCuLZo4egQE2IXENcHm2S/PRuwOkztxuZYXFY0M8TXeE24o7vBz+D7RpIerBa0+G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4456" name="Picture 8" descr="https://upload.wikimedia.org/wikipedia/commons/thumb/3/3e/USA_Flag_Map.svg/2000px-USA_Flag_Map.svg.png"/>
          <p:cNvPicPr>
            <a:picLocks noChangeAspect="1" noChangeArrowheads="1"/>
          </p:cNvPicPr>
          <p:nvPr/>
        </p:nvPicPr>
        <p:blipFill>
          <a:blip r:embed="rId5" cstate="print"/>
          <a:srcRect/>
          <a:stretch>
            <a:fillRect/>
          </a:stretch>
        </p:blipFill>
        <p:spPr bwMode="auto">
          <a:xfrm>
            <a:off x="152400" y="6172200"/>
            <a:ext cx="946315" cy="59372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81600"/>
          </a:xfrm>
        </p:spPr>
        <p:txBody>
          <a:bodyPr>
            <a:noAutofit/>
          </a:bodyPr>
          <a:lstStyle/>
          <a:p>
            <a:r>
              <a:rPr lang="en-US" sz="1200" dirty="0" smtClean="0">
                <a:solidFill>
                  <a:srgbClr val="0000FF"/>
                </a:solidFill>
              </a:rPr>
              <a:t>Work to stop the Reauthorization of The Elementary and Secondary Education Act (ESEA- formerly No-child-left-behind) by contacting your Congressman:</a:t>
            </a:r>
          </a:p>
          <a:p>
            <a:pPr lvl="1"/>
            <a:r>
              <a:rPr lang="en-US" sz="1000" dirty="0" smtClean="0"/>
              <a:t>Contact your two State Senators- John McCain and Jeff Flake and demand they </a:t>
            </a:r>
            <a:r>
              <a:rPr lang="en-US" sz="1000" dirty="0" smtClean="0">
                <a:solidFill>
                  <a:srgbClr val="0000FF"/>
                </a:solidFill>
              </a:rPr>
              <a:t>VOTE NO on HR5! </a:t>
            </a:r>
            <a:r>
              <a:rPr lang="en-US" sz="1000" dirty="0" smtClean="0"/>
              <a:t>(Student Success Act- This already passed in the House on 7/8/15 with a 218-213 vote and 3 not voting. This bill increases Title 1 Portability for all schools and further tightens the federal governments grip on schools through Title 1mandates- 95% participation rate on statewide assessments, reporting graduation rates, 2-yr trend data, etc.).</a:t>
            </a:r>
          </a:p>
          <a:p>
            <a:pPr lvl="1"/>
            <a:r>
              <a:rPr lang="en-US" sz="1000" dirty="0" smtClean="0"/>
              <a:t>Contact your one Congressman and demand he/she </a:t>
            </a:r>
            <a:r>
              <a:rPr lang="en-US" sz="1000" dirty="0" smtClean="0">
                <a:solidFill>
                  <a:srgbClr val="0000FF"/>
                </a:solidFill>
              </a:rPr>
              <a:t>VOTES NO on S. 1177</a:t>
            </a:r>
            <a:r>
              <a:rPr lang="en-US" sz="1000" dirty="0" smtClean="0"/>
              <a:t>! (Every Child Achieves Act- This already passed in Senate on 7/16/15 with a 81-17 vote and 2 not voting. This bill requires all States to have “State Education Plans” approved by the federal government which further solidifies Common Core.)</a:t>
            </a:r>
          </a:p>
          <a:p>
            <a:r>
              <a:rPr lang="en-US" sz="1200" dirty="0" smtClean="0"/>
              <a:t>Encourage our Arizona Legislature to draft and support legislation that </a:t>
            </a:r>
            <a:r>
              <a:rPr lang="en-US" sz="1200" i="1" dirty="0" smtClean="0"/>
              <a:t>protects</a:t>
            </a:r>
            <a:r>
              <a:rPr lang="en-US" sz="1200" dirty="0" smtClean="0"/>
              <a:t> our student data from being shared with the federal government AND “outside entities;” and legislation that allows parents to “opt out” of </a:t>
            </a:r>
            <a:r>
              <a:rPr lang="en-US" sz="1200" dirty="0" err="1" smtClean="0"/>
              <a:t>AzMERIT</a:t>
            </a:r>
            <a:r>
              <a:rPr lang="en-US" sz="1200" dirty="0" smtClean="0"/>
              <a:t>! </a:t>
            </a:r>
            <a:r>
              <a:rPr lang="en-US" sz="1200" dirty="0" smtClean="0">
                <a:solidFill>
                  <a:srgbClr val="0000FF"/>
                </a:solidFill>
              </a:rPr>
              <a:t>Encourage our Arizona Legislature to draft legislation to “Get us Out” of the Statewide Longitudinal Data Systems (SLDS)!</a:t>
            </a:r>
          </a:p>
          <a:p>
            <a:r>
              <a:rPr lang="en-US" sz="1200" dirty="0" smtClean="0"/>
              <a:t>Donate to “It’s My PII” and join their organization to stop PII data: </a:t>
            </a:r>
            <a:r>
              <a:rPr lang="en-US" sz="1200" dirty="0" smtClean="0">
                <a:solidFill>
                  <a:srgbClr val="0000FF"/>
                </a:solidFill>
              </a:rPr>
              <a:t>http://itsmypii.com/</a:t>
            </a:r>
          </a:p>
          <a:p>
            <a:r>
              <a:rPr lang="en-US" sz="1200" dirty="0" smtClean="0"/>
              <a:t>Contact Superintendent Diane Douglas and </a:t>
            </a:r>
            <a:r>
              <a:rPr lang="en-US" sz="1200" u="sng" dirty="0" smtClean="0"/>
              <a:t>demand</a:t>
            </a:r>
            <a:r>
              <a:rPr lang="en-US" sz="1200" dirty="0" smtClean="0"/>
              <a:t> that her department not share </a:t>
            </a:r>
            <a:r>
              <a:rPr lang="en-US" sz="1200" i="1" dirty="0" smtClean="0"/>
              <a:t>any</a:t>
            </a:r>
            <a:r>
              <a:rPr lang="en-US" sz="1200" dirty="0" smtClean="0"/>
              <a:t> student data, including aggregated and personal identifiable information (PII) data, with “outside entities” without parental consent!</a:t>
            </a:r>
          </a:p>
          <a:p>
            <a:pPr lvl="1"/>
            <a:r>
              <a:rPr lang="en-US" sz="1000" dirty="0" smtClean="0">
                <a:solidFill>
                  <a:srgbClr val="0000FF"/>
                </a:solidFill>
              </a:rPr>
              <a:t>Contact Superintendent Douglas by e-mail and phone: Diane.Douglas@azed.gov or 602-542-5423.</a:t>
            </a:r>
          </a:p>
          <a:p>
            <a:r>
              <a:rPr lang="en-US" sz="1200" dirty="0" smtClean="0"/>
              <a:t>Fill out “Opt Out” forms for the </a:t>
            </a:r>
            <a:r>
              <a:rPr lang="en-US" sz="1200" dirty="0" err="1" smtClean="0"/>
              <a:t>AzMERIT</a:t>
            </a:r>
            <a:r>
              <a:rPr lang="en-US" sz="1200" dirty="0" smtClean="0"/>
              <a:t> assessment from “OptOutAZ.org”: </a:t>
            </a:r>
            <a:r>
              <a:rPr lang="en-US" sz="1200" dirty="0" smtClean="0">
                <a:solidFill>
                  <a:srgbClr val="0000FF"/>
                </a:solidFill>
              </a:rPr>
              <a:t>http://www.optoutaz.org/print-opt-out-forms/</a:t>
            </a:r>
          </a:p>
          <a:p>
            <a:r>
              <a:rPr lang="en-US" sz="1200" dirty="0" smtClean="0"/>
              <a:t>Join “Arizonans Against Common Core” and “Opt Out AZ” so you can know what other action items to take to “Restore Local Control” by stopping the “Common Core System”= Common Core Standards + </a:t>
            </a:r>
            <a:r>
              <a:rPr lang="en-US" sz="1200" dirty="0" err="1" smtClean="0"/>
              <a:t>AzMERIT</a:t>
            </a:r>
            <a:r>
              <a:rPr lang="en-US" sz="1200" dirty="0" smtClean="0"/>
              <a:t> assessment + Data Mining! E-mail: </a:t>
            </a:r>
            <a:r>
              <a:rPr lang="en-US" sz="1200" dirty="0" smtClean="0">
                <a:solidFill>
                  <a:srgbClr val="0000FF"/>
                </a:solidFill>
              </a:rPr>
              <a:t>AzSchoolChoice@cox.net </a:t>
            </a:r>
            <a:r>
              <a:rPr lang="en-US" sz="1200" dirty="0" smtClean="0"/>
              <a:t>and </a:t>
            </a:r>
            <a:r>
              <a:rPr lang="en-US" sz="1200" dirty="0" smtClean="0">
                <a:solidFill>
                  <a:srgbClr val="0000FF"/>
                </a:solidFill>
              </a:rPr>
              <a:t>Gina@OptOutAZ.org</a:t>
            </a:r>
          </a:p>
          <a:p>
            <a:r>
              <a:rPr lang="en-US" sz="1200" dirty="0" smtClean="0">
                <a:solidFill>
                  <a:srgbClr val="0000FF"/>
                </a:solidFill>
              </a:rPr>
              <a:t>Educate your legislators, local school board members and charter school governing bodies on “The National Common Core Standards System” document.</a:t>
            </a:r>
          </a:p>
          <a:p>
            <a:r>
              <a:rPr lang="en-US" sz="1200" dirty="0" smtClean="0"/>
              <a:t>Share this presentation with your communities and your legislators- Available on the website at: </a:t>
            </a:r>
            <a:r>
              <a:rPr lang="en-US" sz="1200" dirty="0" smtClean="0">
                <a:solidFill>
                  <a:srgbClr val="0000FF"/>
                </a:solidFill>
              </a:rPr>
              <a:t>http://arizonansagainstcommoncore.com/news.html</a:t>
            </a:r>
          </a:p>
        </p:txBody>
      </p:sp>
      <p:sp>
        <p:nvSpPr>
          <p:cNvPr id="3" name="Title 2"/>
          <p:cNvSpPr>
            <a:spLocks noGrp="1"/>
          </p:cNvSpPr>
          <p:nvPr>
            <p:ph type="title"/>
          </p:nvPr>
        </p:nvSpPr>
        <p:spPr>
          <a:xfrm>
            <a:off x="457200" y="0"/>
            <a:ext cx="8229600" cy="990600"/>
          </a:xfrm>
        </p:spPr>
        <p:txBody>
          <a:bodyPr>
            <a:normAutofit/>
          </a:bodyPr>
          <a:lstStyle/>
          <a:p>
            <a:pPr algn="ctr"/>
            <a:r>
              <a:rPr lang="en-US" sz="2400" dirty="0" smtClean="0"/>
              <a:t>What Can You Do? </a:t>
            </a:r>
            <a:br>
              <a:rPr lang="en-US" sz="2400" dirty="0" smtClean="0"/>
            </a:br>
            <a:r>
              <a:rPr lang="en-US" sz="1100" dirty="0" smtClean="0"/>
              <a:t>http://arizonansagainstcommoncore.com/Common_Core_Action_Items.pdf</a:t>
            </a:r>
            <a:endParaRPr lang="en-US" sz="16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399"/>
            <a:ext cx="3135218" cy="433705"/>
          </a:xfrm>
          <a:prstGeom prst="rect">
            <a:avLst/>
          </a:prstGeom>
          <a:noFill/>
        </p:spPr>
      </p:pic>
      <p:pic>
        <p:nvPicPr>
          <p:cNvPr id="7" name="irc_mi" descr="https://whatiscommoncore.files.wordpress.com/2015/02/stealth-assessment-baby.jpg"/>
          <p:cNvPicPr/>
          <p:nvPr/>
        </p:nvPicPr>
        <p:blipFill>
          <a:blip r:embed="rId4" cstate="print"/>
          <a:srcRect/>
          <a:stretch>
            <a:fillRect/>
          </a:stretch>
        </p:blipFill>
        <p:spPr bwMode="auto">
          <a:xfrm>
            <a:off x="76200" y="6172200"/>
            <a:ext cx="609600" cy="533400"/>
          </a:xfrm>
          <a:prstGeom prst="rect">
            <a:avLst/>
          </a:prstGeom>
          <a:noFill/>
          <a:ln w="9525">
            <a:noFill/>
            <a:miter lim="800000"/>
            <a:headEnd/>
            <a:tailEnd/>
          </a:ln>
        </p:spPr>
      </p:pic>
      <p:pic>
        <p:nvPicPr>
          <p:cNvPr id="6" name="Picture 2" descr="Y:\public_html\commoncore\az_cc_logo.png"/>
          <p:cNvPicPr>
            <a:picLocks noChangeAspect="1" noChangeArrowheads="1"/>
          </p:cNvPicPr>
          <p:nvPr/>
        </p:nvPicPr>
        <p:blipFill>
          <a:blip r:embed="rId3" cstate="print"/>
          <a:srcRect/>
          <a:stretch>
            <a:fillRect/>
          </a:stretch>
        </p:blipFill>
        <p:spPr bwMode="auto">
          <a:xfrm>
            <a:off x="5867400" y="6248400"/>
            <a:ext cx="3135218" cy="433705"/>
          </a:xfrm>
          <a:prstGeom prst="rect">
            <a:avLst/>
          </a:prstGeom>
          <a:noFill/>
        </p:spPr>
      </p:pic>
      <p:sp>
        <p:nvSpPr>
          <p:cNvPr id="8" name="TextBox 7"/>
          <p:cNvSpPr txBox="1"/>
          <p:nvPr/>
        </p:nvSpPr>
        <p:spPr>
          <a:xfrm>
            <a:off x="762000" y="6400800"/>
            <a:ext cx="1295400" cy="276999"/>
          </a:xfrm>
          <a:prstGeom prst="rect">
            <a:avLst/>
          </a:prstGeom>
          <a:noFill/>
        </p:spPr>
        <p:txBody>
          <a:bodyPr wrap="square" rtlCol="0">
            <a:spAutoFit/>
          </a:bodyPr>
          <a:lstStyle/>
          <a:p>
            <a:r>
              <a:rPr lang="en-US" sz="1200" dirty="0" smtClean="0">
                <a:solidFill>
                  <a:srgbClr val="FF0000"/>
                </a:solidFill>
              </a:rPr>
              <a:t>Action Items!</a:t>
            </a:r>
            <a:endParaRPr lang="en-US" sz="1200"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sz="3100" dirty="0" smtClean="0"/>
              <a:t>Parental Rights Rally- </a:t>
            </a:r>
            <a:r>
              <a:rPr lang="en-US" sz="2800" dirty="0" smtClean="0"/>
              <a:t/>
            </a:r>
            <a:br>
              <a:rPr lang="en-US" sz="2800" dirty="0" smtClean="0"/>
            </a:br>
            <a:r>
              <a:rPr lang="en-US" sz="2200" dirty="0" smtClean="0"/>
              <a:t>October 17, 2015, 10:30am-12pm</a:t>
            </a:r>
            <a:br>
              <a:rPr lang="en-US" sz="2200" dirty="0" smtClean="0"/>
            </a:br>
            <a:r>
              <a:rPr lang="en-US" sz="2200" dirty="0" smtClean="0"/>
              <a:t>Arizona State Capitol South Lawn</a:t>
            </a:r>
            <a:endParaRPr lang="en-US" sz="2200"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2848616" y="1481138"/>
            <a:ext cx="3552184" cy="4664386"/>
          </a:xfrm>
          <a:prstGeom prst="rect">
            <a:avLst/>
          </a:prstGeom>
          <a:noFill/>
          <a:ln w="9525">
            <a:noFill/>
            <a:miter lim="800000"/>
            <a:headEnd/>
            <a:tailEnd/>
          </a:ln>
        </p:spPr>
      </p:pic>
      <p:pic>
        <p:nvPicPr>
          <p:cNvPr id="5" name="Picture 2" descr="Y:\public_html\commoncore\az_cc_logo.png"/>
          <p:cNvPicPr>
            <a:picLocks noChangeAspect="1" noChangeArrowheads="1"/>
          </p:cNvPicPr>
          <p:nvPr/>
        </p:nvPicPr>
        <p:blipFill>
          <a:blip r:embed="rId4" cstate="print"/>
          <a:srcRect/>
          <a:stretch>
            <a:fillRect/>
          </a:stretch>
        </p:blipFill>
        <p:spPr bwMode="auto">
          <a:xfrm>
            <a:off x="5867400" y="6248400"/>
            <a:ext cx="3135218" cy="43370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smtClean="0"/>
              <a:t>Contact me any time with your questions at Azschoolchoice@cox.net.</a:t>
            </a:r>
            <a:endParaRPr lang="en-US" sz="2400" dirty="0"/>
          </a:p>
        </p:txBody>
      </p:sp>
      <p:sp>
        <p:nvSpPr>
          <p:cNvPr id="3" name="Title 2"/>
          <p:cNvSpPr>
            <a:spLocks noGrp="1"/>
          </p:cNvSpPr>
          <p:nvPr>
            <p:ph type="title"/>
          </p:nvPr>
        </p:nvSpPr>
        <p:spPr/>
        <p:txBody>
          <a:bodyPr>
            <a:normAutofit/>
          </a:bodyPr>
          <a:lstStyle/>
          <a:p>
            <a:pPr algn="ctr"/>
            <a:r>
              <a:rPr lang="en-US" sz="3200" dirty="0" smtClean="0"/>
              <a:t>Any questions?</a:t>
            </a:r>
            <a:endParaRPr lang="en-US" sz="3200" dirty="0"/>
          </a:p>
        </p:txBody>
      </p:sp>
      <p:pic>
        <p:nvPicPr>
          <p:cNvPr id="4" name="Picture 2" descr="Y:\public_html\commoncore\az_cc_logo.png"/>
          <p:cNvPicPr>
            <a:picLocks noChangeAspect="1" noChangeArrowheads="1"/>
          </p:cNvPicPr>
          <p:nvPr/>
        </p:nvPicPr>
        <p:blipFill>
          <a:blip r:embed="rId3" cstate="print"/>
          <a:srcRect/>
          <a:stretch>
            <a:fillRect/>
          </a:stretch>
        </p:blipFill>
        <p:spPr bwMode="auto">
          <a:xfrm>
            <a:off x="5867400" y="6248400"/>
            <a:ext cx="3135218" cy="433705"/>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5">
      <a:dk1>
        <a:sysClr val="windowText" lastClr="000000"/>
      </a:dk1>
      <a:lt1>
        <a:sysClr val="window" lastClr="FFFFFF"/>
      </a:lt1>
      <a:dk2>
        <a:srgbClr val="464646"/>
      </a:dk2>
      <a:lt2>
        <a:srgbClr val="E3F6FA"/>
      </a:lt2>
      <a:accent1>
        <a:srgbClr val="0070C0"/>
      </a:accent1>
      <a:accent2>
        <a:srgbClr val="FF0000"/>
      </a:accent2>
      <a:accent3>
        <a:srgbClr val="EB641B"/>
      </a:accent3>
      <a:accent4>
        <a:srgbClr val="39639D"/>
      </a:accent4>
      <a:accent5>
        <a:srgbClr val="474B78"/>
      </a:accent5>
      <a:accent6>
        <a:srgbClr val="7D3C4A"/>
      </a:accent6>
      <a:hlink>
        <a:srgbClr val="77D5EA"/>
      </a:hlink>
      <a:folHlink>
        <a:srgbClr val="FF8119"/>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13561</TotalTime>
  <Words>4417</Words>
  <Application>Microsoft Office PowerPoint</Application>
  <PresentationFormat>On-screen Show (4:3)</PresentationFormat>
  <Paragraphs>189</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Education Update- August 2015</vt:lpstr>
      <vt:lpstr>Arizona Standards Development Committee</vt:lpstr>
      <vt:lpstr>Arizona Standards Development  Committee Members (17)  http://www.gilbertwatch.com/index.cfm/blog/arizona-standards-development-committee-members-chosen/ </vt:lpstr>
      <vt:lpstr>Arizona Standards Development Committee (cont..)</vt:lpstr>
      <vt:lpstr>Arizona Standards Development Committee (cont..)  https://azsbe.az.gov/public-meetings (June 24th- Arizona Standards Development Committee Agenda)</vt:lpstr>
      <vt:lpstr>ELA and Mathematics Subcommittee Members</vt:lpstr>
      <vt:lpstr>AzMERIT “cut scores” set for parent reports http://www.arizonansagainstcommoncore.com/AzMERIT_Facts.pdf</vt:lpstr>
      <vt:lpstr>AzMERIT “cut score” ranges and performance percentages</vt:lpstr>
      <vt:lpstr>AzMERIT sample parent report- “Family Score Report”</vt:lpstr>
      <vt:lpstr>AzMERIT sample parent report- “Family Score Report” (cont..)</vt:lpstr>
      <vt:lpstr>Title 15 Working Group http://www.azed.gov/public-relations/files/2015/06/061815-title-15-working-group-release.pdf</vt:lpstr>
      <vt:lpstr>Title 15 Working Group Members http://www.azed.gov/public-relations/files/2015/06/061815-title-15-working-group-release.pdf</vt:lpstr>
      <vt:lpstr>“The National Common Core System” document delivered to legislators- We need your help following up!</vt:lpstr>
      <vt:lpstr>Definitions- Aggregated Data vs.  Personally Identifiable Information (PII)  http://www.ed.gov/programs/titleiparta/reportcardsguidance.doc</vt:lpstr>
      <vt:lpstr>Definitions- Data Mining, Affective Domain and Statewide Longitudinal Data Systems (SLDS) http://serc.carleton.edu/NAGTWorkshops/affective/intro.html http://www.newswithviews.com/Hoge/anita108.htm</vt:lpstr>
      <vt:lpstr>“It’s My Personally Identifiable  Information (PII)” http://itsmypii.com/</vt:lpstr>
      <vt:lpstr>“It’s My Personally Identifiable  Information (PII)” {cont…} http://itsmypii.com/</vt:lpstr>
      <vt:lpstr>Has more Federal and State Money spent made our students smarter over the years? No!</vt:lpstr>
      <vt:lpstr>CATO Institute Study: “Inflation-Adjusted cost of a complete K-12 education vs. NAEP scores” http://www.cato.org/publications/congressional-testimony/impact-federal-involvement-americas-classrooms</vt:lpstr>
      <vt:lpstr>What Can You Do?  http://arizonansagainstcommoncore.com/Common_Core_Action_Items.pdf</vt:lpstr>
      <vt:lpstr>Parental Rights Rally-  October 17, 2015, 10:30am-12pm Arizona State Capitol South Lawn</vt:lpstr>
      <vt:lpstr>Any questions?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Core Standards-Rotten to the Core</dc:title>
  <dc:creator>jjreynold</dc:creator>
  <cp:lastModifiedBy>jjreynold</cp:lastModifiedBy>
  <cp:revision>204</cp:revision>
  <dcterms:created xsi:type="dcterms:W3CDTF">2013-03-19T04:53:32Z</dcterms:created>
  <dcterms:modified xsi:type="dcterms:W3CDTF">2015-08-21T13:39:41Z</dcterms:modified>
</cp:coreProperties>
</file>